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6"/>
  </p:notesMasterIdLst>
  <p:sldIdLst>
    <p:sldId id="256" r:id="rId5"/>
    <p:sldId id="258" r:id="rId6"/>
    <p:sldId id="443" r:id="rId7"/>
    <p:sldId id="428" r:id="rId8"/>
    <p:sldId id="438" r:id="rId9"/>
    <p:sldId id="440" r:id="rId10"/>
    <p:sldId id="441" r:id="rId11"/>
    <p:sldId id="442" r:id="rId12"/>
    <p:sldId id="429" r:id="rId13"/>
    <p:sldId id="444" r:id="rId14"/>
    <p:sldId id="426" r:id="rId15"/>
  </p:sldIdLst>
  <p:sldSz cx="9144000" cy="6858000" type="screen4x3"/>
  <p:notesSz cx="6797675" cy="987425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p:scale>
          <a:sx n="50" d="100"/>
          <a:sy n="50" d="100"/>
        </p:scale>
        <p:origin x="-1860" y="-684"/>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2.xml"/><Relationship Id="rId7" Type="http://schemas.openxmlformats.org/officeDocument/2006/relationships/slide" Target="../slides/slide8.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4.xml"/><Relationship Id="rId4" Type="http://schemas.openxmlformats.org/officeDocument/2006/relationships/slide" Target="../slides/slide6.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4" Type="http://schemas.openxmlformats.org/officeDocument/2006/relationships/slide" Target="../slides/slide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67739"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35747" y="7192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11" name="Round Same Side Corner Rectangle 10">
            <a:hlinkClick r:id="rId6" action="ppaction://hlinksldjump"/>
          </p:cNvPr>
          <p:cNvSpPr/>
          <p:nvPr userDrawn="1"/>
        </p:nvSpPr>
        <p:spPr>
          <a:xfrm>
            <a:off x="3503755" y="71720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3972186" y="71644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
        <p:nvSpPr>
          <p:cNvPr id="14" name="Round Same Side Corner Rectangle 13">
            <a:hlinkClick r:id="rId8" action="ppaction://hlinksldjump"/>
          </p:cNvPr>
          <p:cNvSpPr/>
          <p:nvPr userDrawn="1"/>
        </p:nvSpPr>
        <p:spPr>
          <a:xfrm>
            <a:off x="4440282" y="71720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5</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3"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4"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cloud01.lpplus.net/schools/BrookeWeston/Subjects/InformationTechnology/CambridgeNationalslevel2/Unit%202%20Using%20ICT%20to%20create%20business%20solutions/R002%20Unit%202%20-%20LO3%20Cambridge%20L2.swf" TargetMode="External"/><Relationship Id="rId7"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s://cloud01.lpplus.net/schools/BrookeWeston/Subjects/InformationTechnology/CambridgeNationalslevel2/Unit%202%20Using%20ICT%20to%20create%20business%20solutions/R002%20Unit%202%20-%20LO2%20Cambridge%20L2.swf" TargetMode="External"/><Relationship Id="rId4" Type="http://schemas.openxmlformats.org/officeDocument/2006/relationships/hyperlink" Target="Unit%2002%20-%20Assignment%20Checklist.doc"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loud01.lpplus.net/schools/BrookeWeston/Subjects/InformationTechnology/CambridgeNationalslevel2/Unit%202%20Using%20ICT%20to%20create%20business%20solutions/R002%20Unit%202%20-%20LO3%20Cambridge%20L2.swf" TargetMode="External"/><Relationship Id="rId7"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s://cloud01.lpplus.net/schools/BrookeWeston/Subjects/InformationTechnology/CambridgeNationalslevel2/Unit%202%20Using%20ICT%20to%20create%20business%20solutions/R002%20Unit%202%20-%20LO2%20Cambridge%20L2.swf" TargetMode="External"/><Relationship Id="rId4" Type="http://schemas.openxmlformats.org/officeDocument/2006/relationships/hyperlink" Target="Unit%2002%20-%20Assignment%20Checklist.do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hyperlink" Target="http://www.google.co.uk/url?sa=i&amp;rct=j&amp;q=web+site+plan&amp;source=images&amp;cd=&amp;cad=rja&amp;docid=yQlziwN3FZitbM&amp;tbnid=I8q8lJy_1z_V3M:&amp;ved=0CAUQjRw&amp;url=http://creatingmywebsite.com/how-to-create-a-website-plan&amp;ei=XfEkUpHzOuHL0QXxyICIBw&amp;bvm=bv.51495398,d.d2k&amp;psig=AFQjCNHXhkX_rdF2xHVPDQfCO9sbH-MZUA&amp;ust=1378239051596862"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7.jpeg"/><Relationship Id="rId5" Type="http://schemas.openxmlformats.org/officeDocument/2006/relationships/hyperlink" Target="http://www.google.co.uk/url?sa=i&amp;rct=j&amp;q=web+site+plan&amp;source=images&amp;cd=&amp;cad=rja&amp;docid=1rjnKtLFkOBytM&amp;tbnid=2OWlbP2wdDb1DM:&amp;ved=0CAUQjRw&amp;url=http://www.web-designschool.com/plan-work-plan-web-page-website/&amp;ei=4vAkUouWKOmm0wXKkoDIDw&amp;bvm=bv.51495398,d.d2k&amp;psig=AFQjCNHXhkX_rdF2xHVPDQfCO9sbH-MZUA&amp;ust=1378239051596862"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01 </a:t>
            </a:r>
            <a:r>
              <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Website </a:t>
            </a:r>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Development</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892552"/>
          </a:xfrm>
          <a:prstGeom prst="rect">
            <a:avLst/>
          </a:prstGeom>
          <a:noFill/>
        </p:spPr>
        <p:txBody>
          <a:bodyPr wrap="square" rtlCol="0">
            <a:spAutoFit/>
          </a:bodyPr>
          <a:lstStyle/>
          <a:p>
            <a:r>
              <a:rPr lang="en-GB" sz="2400" b="1" dirty="0" smtClean="0">
                <a:solidFill>
                  <a:schemeClr val="tx1">
                    <a:lumMod val="50000"/>
                    <a:lumOff val="50000"/>
                  </a:schemeClr>
                </a:solidFill>
              </a:rPr>
              <a:t>Certificate in Digital Applications – Level 02</a:t>
            </a:r>
            <a:endParaRPr lang="en-GB" sz="2800" b="1" dirty="0" smtClean="0">
              <a:solidFill>
                <a:schemeClr val="tx1">
                  <a:lumMod val="50000"/>
                  <a:lumOff val="50000"/>
                </a:schemeClr>
              </a:solidFill>
            </a:endParaRPr>
          </a:p>
          <a:p>
            <a:r>
              <a:rPr lang="en-GB" sz="2800" b="1" dirty="0" smtClean="0">
                <a:solidFill>
                  <a:schemeClr val="tx1">
                    <a:lumMod val="50000"/>
                    <a:lumOff val="50000"/>
                  </a:schemeClr>
                </a:solidFill>
              </a:rPr>
              <a:t>Website Design and Creation</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76672"/>
            <a:ext cx="1152128" cy="115212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5362" y="1940074"/>
            <a:ext cx="3073102" cy="3073102"/>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5</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2756570496"/>
              </p:ext>
            </p:extLst>
          </p:nvPr>
        </p:nvGraphicFramePr>
        <p:xfrm>
          <a:off x="6408514" y="2060848"/>
          <a:ext cx="2411958" cy="35578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2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ALT Tags will take 30 seconds to add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Limiting down size of the options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Ease of use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rgbClr val="FF0000"/>
                          </a:solidFill>
                          <a:effectLst/>
                          <a:latin typeface="Calibri" pitchFamily="34" charset="0"/>
                          <a:ea typeface="Times New Roman"/>
                          <a:cs typeface="Calibri" pitchFamily="34" charset="0"/>
                        </a:rPr>
                        <a:t>Consideration of customers needs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rgbClr val="FF0000"/>
                          </a:solidFill>
                          <a:effectLst/>
                          <a:latin typeface="Calibri" pitchFamily="34" charset="0"/>
                          <a:ea typeface="Times New Roman"/>
                          <a:cs typeface="Calibri" pitchFamily="34" charset="0"/>
                        </a:rPr>
                        <a:t>Sound Understanding of choices (M/D)</a:t>
                      </a:r>
                    </a:p>
                    <a:p>
                      <a:pPr marL="177800" indent="-177800" algn="l">
                        <a:spcAft>
                          <a:spcPts val="600"/>
                        </a:spcAft>
                        <a:buFontTx/>
                        <a:buBlip>
                          <a:blip r:embed="rId3"/>
                        </a:buBlip>
                      </a:pPr>
                      <a:r>
                        <a:rPr lang="en-GB" sz="1400" baseline="0" dirty="0" smtClean="0">
                          <a:solidFill>
                            <a:srgbClr val="00B0F0"/>
                          </a:solidFill>
                          <a:effectLst/>
                          <a:latin typeface="Calibri" pitchFamily="34" charset="0"/>
                          <a:ea typeface="Times New Roman"/>
                          <a:cs typeface="Calibri" pitchFamily="34" charset="0"/>
                        </a:rPr>
                        <a:t>Thorough Understanding of options (D)</a:t>
                      </a:r>
                      <a:endParaRPr lang="en-GB" sz="1200" baseline="0" dirty="0">
                        <a:solidFill>
                          <a:srgbClr val="00B0F0"/>
                        </a:solidFill>
                        <a:effectLst/>
                        <a:latin typeface="Calibri" pitchFamily="34" charset="0"/>
                        <a:ea typeface="Times New Roman"/>
                        <a:cs typeface="Calibri" pitchFamily="34" charset="0"/>
                      </a:endParaRPr>
                    </a:p>
                    <a:p>
                      <a:pPr marL="177800" indent="-177800" algn="l">
                        <a:spcAft>
                          <a:spcPts val="600"/>
                        </a:spcAft>
                        <a:buFontTx/>
                        <a:buBlip>
                          <a:blip r:embed="rId3"/>
                        </a:buBlip>
                      </a:pP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LO1:</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Design a multimedia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dirty="0"/>
              <a:t>Smarts Leisure Park is situated in a forest near Southampton. It offers a range of </a:t>
            </a:r>
            <a:r>
              <a:rPr lang="en-GB" sz="1600" dirty="0" smtClean="0"/>
              <a:t>activities such </a:t>
            </a:r>
            <a:r>
              <a:rPr lang="en-GB" sz="1600" dirty="0"/>
              <a:t>as cycling, canoeing and nature trails.</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1642831094"/>
              </p:ext>
            </p:extLst>
          </p:nvPr>
        </p:nvGraphicFramePr>
        <p:xfrm>
          <a:off x="395536" y="2230766"/>
          <a:ext cx="5832648" cy="4080613"/>
        </p:xfrm>
        <a:graphic>
          <a:graphicData uri="http://schemas.openxmlformats.org/drawingml/2006/table">
            <a:tbl>
              <a:tblPr firstRow="1" bandRow="1">
                <a:tableStyleId>{2D5ABB26-0587-4C30-8999-92F81FD0307C}</a:tableStyleId>
              </a:tblPr>
              <a:tblGrid>
                <a:gridCol w="277745"/>
                <a:gridCol w="5554903"/>
              </a:tblGrid>
              <a:tr h="227583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 M, D)</a:t>
                      </a:r>
                    </a:p>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tx1"/>
                          </a:solidFill>
                          <a:latin typeface="Calibri" pitchFamily="34" charset="0"/>
                          <a:ea typeface="+mn-ea"/>
                          <a:cs typeface="+mn-cs"/>
                        </a:rPr>
                        <a:t>Smarts Leisure Park managers realise that in order to</a:t>
                      </a:r>
                      <a:r>
                        <a:rPr lang="en-GB" sz="1800" kern="1200" baseline="0" dirty="0" smtClean="0">
                          <a:solidFill>
                            <a:schemeClr val="tx1"/>
                          </a:solidFill>
                          <a:latin typeface="Calibri" pitchFamily="34" charset="0"/>
                          <a:ea typeface="+mn-ea"/>
                          <a:cs typeface="+mn-cs"/>
                        </a:rPr>
                        <a:t> appeal to a wider audience and not alienate their customers they will need to add accessibility options to their website. There is a range of options they can choose that help their customers such as Text Size Changer, High Visibility buttons, Language Changer, a Site Map, and ALT Tags.</a:t>
                      </a:r>
                      <a:endParaRPr kumimoji="0" lang="en-GB" sz="18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319786">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5</a:t>
                      </a:r>
                    </a:p>
                  </a:txBody>
                  <a:tcPr anchor="ctr">
                    <a:solidFill>
                      <a:schemeClr val="accent2"/>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800" kern="1200" dirty="0" smtClean="0">
                          <a:solidFill>
                            <a:schemeClr val="tx1"/>
                          </a:solidFill>
                          <a:latin typeface="Calibri" pitchFamily="34" charset="0"/>
                          <a:ea typeface="+mn-ea"/>
                          <a:cs typeface="+mn-cs"/>
                        </a:rPr>
                        <a:t>Create a Page Sketch indicating which Accessibility</a:t>
                      </a:r>
                      <a:r>
                        <a:rPr lang="en-GB" sz="1800" kern="1200" baseline="0" dirty="0" smtClean="0">
                          <a:solidFill>
                            <a:schemeClr val="tx1"/>
                          </a:solidFill>
                          <a:latin typeface="Calibri" pitchFamily="34" charset="0"/>
                          <a:ea typeface="+mn-ea"/>
                          <a:cs typeface="+mn-cs"/>
                        </a:rPr>
                        <a:t> Options you will include on your finished pages.</a:t>
                      </a:r>
                      <a:endParaRPr lang="en-GB" sz="1800" kern="1200" dirty="0" smtClean="0">
                        <a:solidFill>
                          <a:schemeClr val="tx1"/>
                        </a:solidFill>
                        <a:latin typeface="Calibri" pitchFamily="34" charset="0"/>
                        <a:ea typeface="+mn-ea"/>
                        <a:cs typeface="+mn-cs"/>
                      </a:endParaRPr>
                    </a:p>
                  </a:txBody>
                  <a:tcPr/>
                </a:tc>
              </a:tr>
              <a:tr h="319786">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lang="en-GB" sz="1000" baseline="0" dirty="0" smtClean="0">
                        <a:latin typeface="Calibri" pitchFamily="34" charset="0"/>
                        <a:cs typeface="Calibri" pitchFamily="34" charset="0"/>
                      </a:endParaRPr>
                    </a:p>
                  </a:txBody>
                  <a:tcPr/>
                </a:tc>
              </a:tr>
              <a:tr h="319786">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5</a:t>
                      </a:r>
                    </a:p>
                  </a:txBody>
                  <a:tcPr anchor="ctr">
                    <a:solidFill>
                      <a:schemeClr val="accent2"/>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800" kern="1200" dirty="0" smtClean="0">
                          <a:solidFill>
                            <a:srgbClr val="FF0000"/>
                          </a:solidFill>
                          <a:latin typeface="Calibri" pitchFamily="34" charset="0"/>
                          <a:ea typeface="+mn-ea"/>
                          <a:cs typeface="+mn-cs"/>
                        </a:rPr>
                        <a:t>Realistic choices of Accessibility Options.</a:t>
                      </a:r>
                    </a:p>
                  </a:txBody>
                  <a:tcPr/>
                </a:tc>
              </a:tr>
              <a:tr h="118721">
                <a:tc>
                  <a:txBody>
                    <a:bodyPr/>
                    <a:lstStyle/>
                    <a:p>
                      <a:endParaRPr lang="en-GB" sz="100" dirty="0"/>
                    </a:p>
                  </a:txBody>
                  <a:tcPr anchor="ctr">
                    <a:noFill/>
                  </a:tcPr>
                </a:tc>
                <a:tc vMerge="1">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lang="en-GB" sz="1400" kern="1200" dirty="0" smtClean="0">
                        <a:solidFill>
                          <a:schemeClr val="tx1"/>
                        </a:solidFill>
                        <a:latin typeface="Calibri" pitchFamily="34" charset="0"/>
                        <a:ea typeface="+mn-ea"/>
                        <a:cs typeface="+mn-cs"/>
                      </a:endParaRPr>
                    </a:p>
                  </a:txBody>
                  <a:tcPr/>
                </a:tc>
              </a:tr>
              <a:tr h="319786">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5</a:t>
                      </a:r>
                    </a:p>
                  </a:txBody>
                  <a:tcPr anchor="ctr">
                    <a:solidFill>
                      <a:schemeClr val="accent2"/>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800" kern="1200" dirty="0" smtClean="0">
                          <a:solidFill>
                            <a:schemeClr val="tx2">
                              <a:lumMod val="60000"/>
                              <a:lumOff val="40000"/>
                            </a:schemeClr>
                          </a:solidFill>
                          <a:latin typeface="Calibri" pitchFamily="34" charset="0"/>
                          <a:ea typeface="+mn-ea"/>
                          <a:cs typeface="+mn-cs"/>
                        </a:rPr>
                        <a:t>Clear indication of appropriate</a:t>
                      </a:r>
                      <a:r>
                        <a:rPr lang="en-GB" sz="1800" kern="1200" baseline="0" dirty="0" smtClean="0">
                          <a:solidFill>
                            <a:schemeClr val="tx2">
                              <a:lumMod val="60000"/>
                              <a:lumOff val="40000"/>
                            </a:schemeClr>
                          </a:solidFill>
                          <a:latin typeface="Calibri" pitchFamily="34" charset="0"/>
                          <a:ea typeface="+mn-ea"/>
                          <a:cs typeface="+mn-cs"/>
                        </a:rPr>
                        <a:t> images collected with a clear website structure.</a:t>
                      </a:r>
                      <a:endParaRPr lang="en-GB" sz="1800" kern="1200" dirty="0" smtClean="0">
                        <a:solidFill>
                          <a:schemeClr val="tx2">
                            <a:lumMod val="60000"/>
                            <a:lumOff val="40000"/>
                          </a:schemeClr>
                        </a:solidFill>
                        <a:latin typeface="Calibri" pitchFamily="34" charset="0"/>
                        <a:ea typeface="+mn-ea"/>
                        <a:cs typeface="+mn-cs"/>
                      </a:endParaRPr>
                    </a:p>
                  </a:txBody>
                  <a:tcPr/>
                </a:tc>
              </a:tr>
              <a:tr h="394477">
                <a:tc>
                  <a:txBody>
                    <a:bodyPr/>
                    <a:lstStyle/>
                    <a:p>
                      <a:endParaRPr lang="en-GB" sz="2000" dirty="0"/>
                    </a:p>
                  </a:txBody>
                  <a:tcPr anchor="ctr">
                    <a:noFill/>
                  </a:tcPr>
                </a:tc>
                <a:tc vMerge="1">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lang="en-GB" sz="1400" kern="1200" dirty="0" smtClean="0">
                        <a:solidFill>
                          <a:schemeClr val="tx1"/>
                        </a:solidFill>
                        <a:latin typeface="Calibri" pitchFamily="34" charset="0"/>
                        <a:ea typeface="+mn-ea"/>
                        <a:cs typeface="+mn-cs"/>
                      </a:endParaRPr>
                    </a:p>
                  </a:txBody>
                  <a:tcPr/>
                </a:tc>
              </a:tr>
            </a:tbl>
          </a:graphicData>
        </a:graphic>
      </p:graphicFrame>
    </p:spTree>
    <p:extLst>
      <p:ext uri="{BB962C8B-B14F-4D97-AF65-F5344CB8AC3E}">
        <p14:creationId xmlns:p14="http://schemas.microsoft.com/office/powerpoint/2010/main" val="2129066045"/>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dirty="0" smtClean="0"/>
              <a:t>LO1 – Assessment (P, M, D)</a:t>
            </a:r>
            <a:endParaRPr lang="en-GB" sz="3200" b="1" dirty="0" smtClean="0"/>
          </a:p>
        </p:txBody>
      </p:sp>
      <p:sp>
        <p:nvSpPr>
          <p:cNvPr id="5" name="Content Placeholder 1"/>
          <p:cNvSpPr>
            <a:spLocks noGrp="1"/>
          </p:cNvSpPr>
          <p:nvPr>
            <p:ph idx="4294967295"/>
          </p:nvPr>
        </p:nvSpPr>
        <p:spPr>
          <a:xfrm>
            <a:off x="214343" y="1085402"/>
            <a:ext cx="8715375" cy="558395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2" name="Table 61"/>
          <p:cNvGraphicFramePr>
            <a:graphicFrameLocks noGrp="1"/>
          </p:cNvGraphicFramePr>
          <p:nvPr>
            <p:extLst>
              <p:ext uri="{D42A27DB-BD31-4B8C-83A1-F6EECF244321}">
                <p14:modId xmlns:p14="http://schemas.microsoft.com/office/powerpoint/2010/main" val="2542398850"/>
              </p:ext>
            </p:extLst>
          </p:nvPr>
        </p:nvGraphicFramePr>
        <p:xfrm>
          <a:off x="616867" y="1340768"/>
          <a:ext cx="7934045" cy="3744417"/>
        </p:xfrm>
        <a:graphic>
          <a:graphicData uri="http://schemas.openxmlformats.org/drawingml/2006/table">
            <a:tbl>
              <a:tblPr/>
              <a:tblGrid>
                <a:gridCol w="1074813"/>
                <a:gridCol w="5269748"/>
                <a:gridCol w="922940"/>
                <a:gridCol w="666544"/>
              </a:tblGrid>
              <a:tr h="337221">
                <a:tc>
                  <a:txBody>
                    <a:bodyPr/>
                    <a:lstStyle/>
                    <a:p>
                      <a:pPr algn="ctr">
                        <a:spcAft>
                          <a:spcPts val="0"/>
                        </a:spcAft>
                      </a:pPr>
                      <a:r>
                        <a:rPr lang="en-GB" sz="1600" b="1" dirty="0">
                          <a:latin typeface="Calibri" pitchFamily="34" charset="0"/>
                          <a:ea typeface="Times New Roman"/>
                          <a:cs typeface="Calibri" pitchFamily="34" charset="0"/>
                        </a:rPr>
                        <a:t>Task</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a:latin typeface="Calibri" pitchFamily="34" charset="0"/>
                          <a:ea typeface="Times New Roman"/>
                          <a:cs typeface="Calibri" pitchFamily="34" charset="0"/>
                        </a:rPr>
                        <a:t>Activities</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a:latin typeface="Calibri" pitchFamily="34" charset="0"/>
                          <a:ea typeface="Times New Roman"/>
                          <a:cs typeface="Calibri" pitchFamily="34" charset="0"/>
                        </a:rPr>
                        <a:t>Student</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600" b="1" dirty="0" smtClean="0">
                          <a:latin typeface="Calibri" pitchFamily="34" charset="0"/>
                          <a:ea typeface="Times New Roman"/>
                          <a:cs typeface="Calibri" pitchFamily="34" charset="0"/>
                        </a:rPr>
                        <a:t>Staff</a:t>
                      </a:r>
                      <a:endParaRPr lang="en-ZA" sz="16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480180">
                <a:tc gridSpan="4">
                  <a:txBody>
                    <a:bodyPr/>
                    <a:lstStyle/>
                    <a:p>
                      <a:pPr>
                        <a:spcAft>
                          <a:spcPts val="0"/>
                        </a:spcAft>
                      </a:pPr>
                      <a:r>
                        <a:rPr kumimoji="0" lang="en-GB" sz="1400" b="1" kern="1200" dirty="0" smtClean="0">
                          <a:solidFill>
                            <a:schemeClr val="tx1"/>
                          </a:solidFill>
                          <a:effectLst/>
                          <a:latin typeface="+mn-lt"/>
                          <a:ea typeface="+mn-ea"/>
                          <a:cs typeface="+mn-cs"/>
                        </a:rPr>
                        <a:t>LO1 Design a multimedia website</a:t>
                      </a:r>
                      <a:endParaRPr lang="en-ZA" sz="1050" dirty="0">
                        <a:latin typeface="Calibri" pitchFamily="34" charset="0"/>
                        <a:ea typeface="Times New Roman"/>
                        <a:cs typeface="Calibri" pitchFamily="34" charset="0"/>
                      </a:endParaRPr>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5798">
                <a:tc>
                  <a:txBody>
                    <a:bodyPr/>
                    <a:lstStyle/>
                    <a:p>
                      <a:pPr algn="ctr">
                        <a:spcAft>
                          <a:spcPts val="0"/>
                        </a:spcAft>
                      </a:pPr>
                      <a:r>
                        <a:rPr lang="en-GB" sz="1600">
                          <a:effectLst/>
                          <a:latin typeface="Times New Roman"/>
                          <a:ea typeface="Times New Roman"/>
                        </a:rPr>
                        <a:t>1(P/M/D)</a:t>
                      </a:r>
                      <a:endParaRPr lang="en-GB"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en-GB" sz="1600" dirty="0">
                          <a:effectLst/>
                          <a:latin typeface="Times New Roman"/>
                          <a:ea typeface="Times New Roman"/>
                        </a:rPr>
                        <a:t>Identify the purpose and audience for the new </a:t>
                      </a:r>
                      <a:r>
                        <a:rPr lang="en-GB" sz="1600" dirty="0" smtClean="0">
                          <a:effectLst/>
                          <a:latin typeface="Times New Roman"/>
                          <a:ea typeface="Times New Roman"/>
                        </a:rPr>
                        <a:t>Smarts Leisure Park </a:t>
                      </a:r>
                      <a:r>
                        <a:rPr lang="en-GB" sz="1600" dirty="0">
                          <a:effectLst/>
                          <a:latin typeface="Times New Roman"/>
                          <a:ea typeface="Times New Roman"/>
                        </a:rPr>
                        <a:t>website.</a:t>
                      </a:r>
                      <a:endParaRPr lang="en-GB"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3824">
                <a:tc>
                  <a:txBody>
                    <a:bodyPr/>
                    <a:lstStyle/>
                    <a:p>
                      <a:pPr algn="ctr">
                        <a:spcAft>
                          <a:spcPts val="0"/>
                        </a:spcAft>
                      </a:pPr>
                      <a:r>
                        <a:rPr lang="en-GB" sz="1600" dirty="0" smtClean="0">
                          <a:effectLst/>
                          <a:latin typeface="Times New Roman"/>
                          <a:ea typeface="Times New Roman"/>
                        </a:rPr>
                        <a:t>2(P)</a:t>
                      </a:r>
                      <a:endParaRPr lang="en-GB"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GB" sz="1600" dirty="0">
                          <a:effectLst/>
                          <a:latin typeface="Times New Roman"/>
                          <a:ea typeface="Times New Roman"/>
                        </a:rPr>
                        <a:t>Produce a Site plan with details of at least five pages shown</a:t>
                      </a:r>
                      <a:endParaRPr lang="en-GB"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15798">
                <a:tc>
                  <a:txBody>
                    <a:bodyPr/>
                    <a:lstStyle/>
                    <a:p>
                      <a:pPr algn="ctr">
                        <a:spcAft>
                          <a:spcPts val="0"/>
                        </a:spcAft>
                      </a:pPr>
                      <a:r>
                        <a:rPr lang="en-GB" sz="1600">
                          <a:effectLst/>
                          <a:latin typeface="Times New Roman"/>
                          <a:ea typeface="Times New Roman"/>
                        </a:rPr>
                        <a:t>3(P/M/D)</a:t>
                      </a:r>
                      <a:endParaRPr lang="en-GB"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GB" sz="1600" dirty="0">
                          <a:effectLst/>
                          <a:latin typeface="Times New Roman"/>
                          <a:ea typeface="Times New Roman"/>
                        </a:rPr>
                        <a:t>Create an annotated document showing a suitable house style.</a:t>
                      </a:r>
                      <a:endParaRPr lang="en-GB"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15798">
                <a:tc>
                  <a:txBody>
                    <a:bodyPr/>
                    <a:lstStyle/>
                    <a:p>
                      <a:pPr algn="ctr">
                        <a:spcAft>
                          <a:spcPts val="0"/>
                        </a:spcAft>
                      </a:pPr>
                      <a:r>
                        <a:rPr lang="en-GB" sz="1600">
                          <a:effectLst/>
                          <a:latin typeface="Times New Roman"/>
                          <a:ea typeface="Times New Roman"/>
                        </a:rPr>
                        <a:t>4(P/M/D)</a:t>
                      </a:r>
                      <a:endParaRPr lang="en-GB"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GB" sz="1600" dirty="0">
                          <a:effectLst/>
                          <a:latin typeface="Times New Roman"/>
                          <a:ea typeface="Times New Roman"/>
                        </a:rPr>
                        <a:t>Create an annotated Page Plan for each page showing the location of the elements for your Website.</a:t>
                      </a:r>
                      <a:endParaRPr lang="en-GB"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15798">
                <a:tc>
                  <a:txBody>
                    <a:bodyPr/>
                    <a:lstStyle/>
                    <a:p>
                      <a:pPr algn="ctr">
                        <a:spcAft>
                          <a:spcPts val="0"/>
                        </a:spcAft>
                      </a:pPr>
                      <a:r>
                        <a:rPr lang="en-GB" sz="1600" dirty="0">
                          <a:effectLst/>
                          <a:latin typeface="Times New Roman"/>
                          <a:ea typeface="Times New Roman"/>
                        </a:rPr>
                        <a:t>5(P/M/D)</a:t>
                      </a:r>
                      <a:endParaRPr lang="en-GB"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GB" sz="1600" dirty="0">
                          <a:effectLst/>
                          <a:latin typeface="Times New Roman"/>
                          <a:ea typeface="Times New Roman"/>
                        </a:rPr>
                        <a:t>Show evidence of collecting and storing at least two images for your website.</a:t>
                      </a:r>
                      <a:endParaRPr lang="en-GB"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9653868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 Same Side Corner Rectangle 16">
            <a:hlinkClick r:id="rId3"/>
          </p:cNvPr>
          <p:cNvSpPr/>
          <p:nvPr/>
        </p:nvSpPr>
        <p:spPr>
          <a:xfrm>
            <a:off x="4980046"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8" name="Round Same Side Corner Rectangle 17">
            <a:hlinkClick r:id="rId4" action="ppaction://hlinkfile"/>
          </p:cNvPr>
          <p:cNvSpPr/>
          <p:nvPr/>
        </p:nvSpPr>
        <p:spPr>
          <a:xfrm>
            <a:off x="1895829" y="729839"/>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1" name="Round Same Side Corner Rectangle 10">
            <a:hlinkClick r:id="rId5"/>
          </p:cNvPr>
          <p:cNvSpPr/>
          <p:nvPr/>
        </p:nvSpPr>
        <p:spPr>
          <a:xfrm>
            <a:off x="4199959"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3" name="Round Same Side Corner Rectangle 12">
            <a:hlinkClick r:id="rId6" action="ppaction://hlinksldjump"/>
          </p:cNvPr>
          <p:cNvSpPr/>
          <p:nvPr/>
        </p:nvSpPr>
        <p:spPr>
          <a:xfrm>
            <a:off x="179512" y="728321"/>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27" name="Round Same Side Corner Rectangle 26">
            <a:hlinkClick r:id="rId7" action="ppaction://hlinksldjump"/>
          </p:cNvPr>
          <p:cNvSpPr/>
          <p:nvPr/>
        </p:nvSpPr>
        <p:spPr>
          <a:xfrm>
            <a:off x="3419872"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buNone/>
            </a:pPr>
            <a:r>
              <a:rPr lang="en-GB" sz="1800" b="1" dirty="0"/>
              <a:t>CLIENT BRIEF – prepared by the manager of Smarts Leisure Park</a:t>
            </a:r>
          </a:p>
          <a:p>
            <a:r>
              <a:rPr lang="en-GB" sz="1800" dirty="0"/>
              <a:t>Smarts Leisure Park already has a company website. We want to add a microsite </a:t>
            </a:r>
            <a:r>
              <a:rPr lang="en-GB" sz="1800" dirty="0" smtClean="0"/>
              <a:t>for under-18s </a:t>
            </a:r>
            <a:r>
              <a:rPr lang="en-GB" sz="1800" dirty="0"/>
              <a:t>that promotes </a:t>
            </a:r>
            <a:r>
              <a:rPr lang="en-GB" sz="1800" dirty="0" smtClean="0"/>
              <a:t>their shop </a:t>
            </a:r>
            <a:r>
              <a:rPr lang="en-GB" sz="1800" dirty="0"/>
              <a:t>and </a:t>
            </a:r>
            <a:r>
              <a:rPr lang="en-GB" sz="1800" dirty="0" smtClean="0"/>
              <a:t>clubs that will be added to the main site when the pages are complete.</a:t>
            </a:r>
            <a:endParaRPr lang="en-GB" sz="1800" dirty="0"/>
          </a:p>
          <a:p>
            <a:r>
              <a:rPr lang="en-GB" sz="1800" b="1" dirty="0"/>
              <a:t>Overall site requirements:</a:t>
            </a:r>
          </a:p>
          <a:p>
            <a:pPr marL="536575" indent="-252413"/>
            <a:r>
              <a:rPr lang="en-GB" sz="1800" dirty="0" smtClean="0"/>
              <a:t>three </a:t>
            </a:r>
            <a:r>
              <a:rPr lang="en-GB" sz="1800" dirty="0"/>
              <a:t>main pages – a home page, a page about the shop and café, and a </a:t>
            </a:r>
            <a:r>
              <a:rPr lang="en-GB" sz="1800" dirty="0" smtClean="0"/>
              <a:t>clubs</a:t>
            </a:r>
          </a:p>
          <a:p>
            <a:pPr marL="536575" indent="-252413"/>
            <a:r>
              <a:rPr lang="en-GB" sz="1800" dirty="0" smtClean="0"/>
              <a:t>introduction page which has links to two club pages (Kidz Club and Teenz Club)</a:t>
            </a:r>
          </a:p>
          <a:p>
            <a:pPr marL="803275" lvl="1" indent="-266700"/>
            <a:r>
              <a:rPr lang="en-GB" sz="1800" dirty="0" smtClean="0"/>
              <a:t>a </a:t>
            </a:r>
            <a:r>
              <a:rPr lang="en-GB" sz="1800" dirty="0"/>
              <a:t>colour scheme that reflects the woodland setting of the leisure park</a:t>
            </a:r>
          </a:p>
          <a:p>
            <a:pPr marL="803275" lvl="1" indent="-266700"/>
            <a:r>
              <a:rPr lang="en-GB" sz="1800" dirty="0" smtClean="0"/>
              <a:t>pages </a:t>
            </a:r>
            <a:r>
              <a:rPr lang="en-GB" sz="1800" dirty="0"/>
              <a:t>to include suitable titles and appropriate text</a:t>
            </a:r>
          </a:p>
          <a:p>
            <a:pPr marL="803275" lvl="1" indent="-266700"/>
            <a:r>
              <a:rPr lang="en-GB" sz="1800" dirty="0" smtClean="0"/>
              <a:t>facts </a:t>
            </a:r>
            <a:r>
              <a:rPr lang="en-GB" sz="1800" dirty="0"/>
              <a:t>about the </a:t>
            </a:r>
            <a:r>
              <a:rPr lang="en-GB" sz="1800" dirty="0" smtClean="0"/>
              <a:t>park to be taken from the file INFO.txt, but text may be edited</a:t>
            </a:r>
            <a:endParaRPr lang="en-GB" sz="1800" dirty="0"/>
          </a:p>
          <a:p>
            <a:pPr marL="803275" lvl="1" indent="-266700"/>
            <a:r>
              <a:rPr lang="en-GB" sz="1800" dirty="0" smtClean="0"/>
              <a:t>images to be taken from the folder ASSETS, but may be edited</a:t>
            </a:r>
          </a:p>
          <a:p>
            <a:pPr marL="803275" lvl="1" indent="-266700"/>
            <a:r>
              <a:rPr lang="en-GB" sz="1800" dirty="0" smtClean="0"/>
              <a:t>content must be visible without scrolling at a resolution of 1024 x 768</a:t>
            </a:r>
          </a:p>
          <a:p>
            <a:pPr marL="803275" lvl="1" indent="-266700"/>
            <a:r>
              <a:rPr lang="en-GB" sz="1800" dirty="0" smtClean="0"/>
              <a:t>accessibility </a:t>
            </a:r>
            <a:r>
              <a:rPr lang="en-GB" sz="1800" dirty="0"/>
              <a:t>features for visually impaired visitors should be included</a:t>
            </a:r>
          </a:p>
          <a:p>
            <a:pPr marL="803275" lvl="1" indent="-266700"/>
            <a:r>
              <a:rPr lang="en-GB" sz="1800" dirty="0" smtClean="0"/>
              <a:t>a </a:t>
            </a:r>
            <a:r>
              <a:rPr lang="en-GB" sz="1800" dirty="0"/>
              <a:t>consistent design across the microsite, including a page template applied to </a:t>
            </a:r>
            <a:r>
              <a:rPr lang="en-GB" sz="1800" dirty="0" smtClean="0"/>
              <a:t>all pages</a:t>
            </a:r>
            <a:endParaRPr lang="en-GB" sz="1800" dirty="0"/>
          </a:p>
        </p:txBody>
      </p:sp>
      <p:sp>
        <p:nvSpPr>
          <p:cNvPr id="19" name="Round Same Side Corner Rectangle 18">
            <a:hlinkClick r:id="rId3"/>
          </p:cNvPr>
          <p:cNvSpPr/>
          <p:nvPr/>
        </p:nvSpPr>
        <p:spPr>
          <a:xfrm>
            <a:off x="5775183" y="717644"/>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 Same Side Corner Rectangle 16">
            <a:hlinkClick r:id="rId3"/>
          </p:cNvPr>
          <p:cNvSpPr/>
          <p:nvPr/>
        </p:nvSpPr>
        <p:spPr>
          <a:xfrm>
            <a:off x="4980046"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LO3</a:t>
            </a:r>
            <a:endParaRPr lang="en-GB" b="1" dirty="0"/>
          </a:p>
        </p:txBody>
      </p:sp>
      <p:sp>
        <p:nvSpPr>
          <p:cNvPr id="18" name="Round Same Side Corner Rectangle 17">
            <a:hlinkClick r:id="rId4" action="ppaction://hlinkfile"/>
          </p:cNvPr>
          <p:cNvSpPr/>
          <p:nvPr/>
        </p:nvSpPr>
        <p:spPr>
          <a:xfrm>
            <a:off x="1895829" y="729839"/>
            <a:ext cx="1296144" cy="35719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GB" b="1" dirty="0" smtClean="0"/>
              <a:t>Checklist</a:t>
            </a:r>
            <a:endParaRPr lang="en-GB" b="1" dirty="0"/>
          </a:p>
        </p:txBody>
      </p:sp>
      <p:sp>
        <p:nvSpPr>
          <p:cNvPr id="11" name="Round Same Side Corner Rectangle 10">
            <a:hlinkClick r:id="rId5"/>
          </p:cNvPr>
          <p:cNvSpPr/>
          <p:nvPr/>
        </p:nvSpPr>
        <p:spPr>
          <a:xfrm>
            <a:off x="4199959"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LO2</a:t>
            </a:r>
            <a:endParaRPr lang="en-GB" b="1" dirty="0"/>
          </a:p>
        </p:txBody>
      </p:sp>
      <p:sp>
        <p:nvSpPr>
          <p:cNvPr id="13" name="Round Same Side Corner Rectangle 12">
            <a:hlinkClick r:id="rId6" action="ppaction://hlinksldjump"/>
          </p:cNvPr>
          <p:cNvSpPr/>
          <p:nvPr/>
        </p:nvSpPr>
        <p:spPr>
          <a:xfrm>
            <a:off x="179512" y="728321"/>
            <a:ext cx="1643074"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27" name="Round Same Side Corner Rectangle 26">
            <a:hlinkClick r:id="rId7" action="ppaction://hlinksldjump"/>
          </p:cNvPr>
          <p:cNvSpPr/>
          <p:nvPr/>
        </p:nvSpPr>
        <p:spPr>
          <a:xfrm>
            <a:off x="3419872" y="728321"/>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LO1</a:t>
            </a:r>
            <a:endParaRPr lang="en-GB" b="1" dirty="0"/>
          </a:p>
        </p:txBody>
      </p:sp>
      <p:sp>
        <p:nvSpPr>
          <p:cNvPr id="3074" name="Title 1"/>
          <p:cNvSpPr>
            <a:spLocks noGrp="1"/>
          </p:cNvSpPr>
          <p:nvPr>
            <p:ph type="title"/>
          </p:nvPr>
        </p:nvSpPr>
        <p:spPr/>
        <p:txBody>
          <a:bodyPr>
            <a:normAutofit/>
          </a:bodyPr>
          <a:lstStyle/>
          <a:p>
            <a:r>
              <a:rPr lang="en-GB" sz="3600" b="1" dirty="0" smtClean="0"/>
              <a:t>Assignment Scenario</a:t>
            </a:r>
          </a:p>
        </p:txBody>
      </p:sp>
      <p:sp>
        <p:nvSpPr>
          <p:cNvPr id="5" name="Content Placeholder 1"/>
          <p:cNvSpPr>
            <a:spLocks noGrp="1"/>
          </p:cNvSpPr>
          <p:nvPr>
            <p:ph idx="4294967295"/>
          </p:nvPr>
        </p:nvSpPr>
        <p:spPr>
          <a:xfrm>
            <a:off x="215137" y="1085850"/>
            <a:ext cx="8715375" cy="558323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109728" indent="0">
              <a:spcAft>
                <a:spcPts val="0"/>
              </a:spcAft>
              <a:buNone/>
            </a:pPr>
            <a:r>
              <a:rPr lang="en-GB" sz="1800" b="1" dirty="0"/>
              <a:t>Other requirements:</a:t>
            </a:r>
          </a:p>
          <a:p>
            <a:pPr>
              <a:spcAft>
                <a:spcPts val="0"/>
              </a:spcAft>
            </a:pPr>
            <a:r>
              <a:rPr lang="en-GB" sz="1800" b="1" dirty="0"/>
              <a:t>Page template – </a:t>
            </a:r>
            <a:r>
              <a:rPr lang="en-GB" sz="1800" dirty="0"/>
              <a:t>a banner which is the full width of the page and includes:</a:t>
            </a:r>
          </a:p>
          <a:p>
            <a:pPr lvl="1">
              <a:spcAft>
                <a:spcPts val="0"/>
              </a:spcAft>
            </a:pPr>
            <a:r>
              <a:rPr lang="en-GB" sz="1800" dirty="0" smtClean="0"/>
              <a:t>suitable </a:t>
            </a:r>
            <a:r>
              <a:rPr lang="en-GB" sz="1800" dirty="0"/>
              <a:t>text</a:t>
            </a:r>
          </a:p>
          <a:p>
            <a:pPr lvl="1">
              <a:spcAft>
                <a:spcPts val="0"/>
              </a:spcAft>
            </a:pPr>
            <a:r>
              <a:rPr lang="en-GB" sz="1800" dirty="0" smtClean="0"/>
              <a:t>the </a:t>
            </a:r>
            <a:r>
              <a:rPr lang="en-GB" sz="1800" dirty="0"/>
              <a:t>Smarts logo, linking to www.smartsleisurepark.co.uk</a:t>
            </a:r>
          </a:p>
          <a:p>
            <a:pPr lvl="1">
              <a:spcAft>
                <a:spcPts val="0"/>
              </a:spcAft>
            </a:pPr>
            <a:r>
              <a:rPr lang="en-GB" sz="1800" dirty="0" smtClean="0"/>
              <a:t>a </a:t>
            </a:r>
            <a:r>
              <a:rPr lang="en-GB" sz="1800" dirty="0"/>
              <a:t>navigation bar for the main pages</a:t>
            </a:r>
          </a:p>
          <a:p>
            <a:pPr>
              <a:spcAft>
                <a:spcPts val="0"/>
              </a:spcAft>
            </a:pPr>
            <a:r>
              <a:rPr lang="en-GB" sz="1800" b="1" dirty="0"/>
              <a:t>File formats – </a:t>
            </a:r>
            <a:r>
              <a:rPr lang="en-GB" sz="1800" dirty="0"/>
              <a:t>images to be in .jpg format and less than 350 KB</a:t>
            </a:r>
          </a:p>
          <a:p>
            <a:pPr lvl="1">
              <a:spcAft>
                <a:spcPts val="0"/>
              </a:spcAft>
            </a:pPr>
            <a:r>
              <a:rPr lang="en-GB" sz="1800" dirty="0" smtClean="0"/>
              <a:t>audio </a:t>
            </a:r>
            <a:r>
              <a:rPr lang="en-GB" sz="1800" dirty="0"/>
              <a:t>files to be in .mp3 format</a:t>
            </a:r>
          </a:p>
          <a:p>
            <a:pPr>
              <a:spcAft>
                <a:spcPts val="0"/>
              </a:spcAft>
            </a:pPr>
            <a:r>
              <a:rPr lang="en-GB" sz="1800" b="1" dirty="0"/>
              <a:t>Thumbnails – </a:t>
            </a:r>
            <a:r>
              <a:rPr lang="en-GB" sz="1800" dirty="0"/>
              <a:t>on the clubs introduction page, linking to Kidz Club and Teenz</a:t>
            </a:r>
          </a:p>
          <a:p>
            <a:pPr>
              <a:spcAft>
                <a:spcPts val="0"/>
              </a:spcAft>
            </a:pPr>
            <a:r>
              <a:rPr lang="en-GB" sz="1800" dirty="0"/>
              <a:t>Club pages</a:t>
            </a:r>
          </a:p>
          <a:p>
            <a:pPr>
              <a:spcAft>
                <a:spcPts val="0"/>
              </a:spcAft>
            </a:pPr>
            <a:r>
              <a:rPr lang="en-GB" sz="1800" b="1" dirty="0"/>
              <a:t>Map of the park – </a:t>
            </a:r>
            <a:r>
              <a:rPr lang="en-GB" sz="1800" dirty="0"/>
              <a:t>on the home page, edited to draw attention to some of the</a:t>
            </a:r>
          </a:p>
          <a:p>
            <a:pPr>
              <a:spcAft>
                <a:spcPts val="0"/>
              </a:spcAft>
            </a:pPr>
            <a:r>
              <a:rPr lang="en-GB" sz="1800" dirty="0"/>
              <a:t>locations and/or activities featured in the microsite</a:t>
            </a:r>
          </a:p>
          <a:p>
            <a:pPr>
              <a:spcAft>
                <a:spcPts val="0"/>
              </a:spcAft>
            </a:pPr>
            <a:r>
              <a:rPr lang="en-GB" sz="1800" b="1" dirty="0"/>
              <a:t>Shop products – </a:t>
            </a:r>
            <a:r>
              <a:rPr lang="en-GB" sz="1800" dirty="0"/>
              <a:t>on the shop and café page, a graphical link that:</a:t>
            </a:r>
          </a:p>
          <a:p>
            <a:pPr lvl="1">
              <a:spcAft>
                <a:spcPts val="0"/>
              </a:spcAft>
            </a:pPr>
            <a:r>
              <a:rPr lang="en-GB" sz="1800" dirty="0" smtClean="0"/>
              <a:t>shows </a:t>
            </a:r>
            <a:r>
              <a:rPr lang="en-GB" sz="1800" dirty="0"/>
              <a:t>any one of the products on sale</a:t>
            </a:r>
          </a:p>
          <a:p>
            <a:pPr lvl="1">
              <a:spcAft>
                <a:spcPts val="0"/>
              </a:spcAft>
            </a:pPr>
            <a:r>
              <a:rPr lang="en-GB" sz="1800" dirty="0" smtClean="0"/>
              <a:t>links </a:t>
            </a:r>
            <a:r>
              <a:rPr lang="en-GB" sz="1800" dirty="0"/>
              <a:t>to an image showing a range of products available</a:t>
            </a:r>
          </a:p>
          <a:p>
            <a:pPr>
              <a:spcAft>
                <a:spcPts val="0"/>
              </a:spcAft>
            </a:pPr>
            <a:r>
              <a:rPr lang="fr-FR" sz="1800" b="1" dirty="0" smtClean="0"/>
              <a:t>Onion </a:t>
            </a:r>
            <a:r>
              <a:rPr lang="fr-FR" sz="1800" b="1" dirty="0"/>
              <a:t>café menu – </a:t>
            </a:r>
            <a:r>
              <a:rPr lang="fr-FR" sz="1800" dirty="0"/>
              <a:t>on a </a:t>
            </a:r>
            <a:r>
              <a:rPr lang="fr-FR" sz="1800" dirty="0" smtClean="0"/>
              <a:t>suitable </a:t>
            </a:r>
            <a:r>
              <a:rPr lang="fr-FR" sz="1800" dirty="0"/>
              <a:t>page</a:t>
            </a:r>
          </a:p>
          <a:p>
            <a:pPr>
              <a:spcAft>
                <a:spcPts val="0"/>
              </a:spcAft>
            </a:pPr>
            <a:r>
              <a:rPr lang="en-GB" sz="1800" b="1" dirty="0"/>
              <a:t>Contacts – </a:t>
            </a:r>
            <a:r>
              <a:rPr lang="en-GB" sz="1800" dirty="0"/>
              <a:t>email links where appropriate</a:t>
            </a:r>
          </a:p>
          <a:p>
            <a:pPr>
              <a:spcAft>
                <a:spcPts val="0"/>
              </a:spcAft>
            </a:pPr>
            <a:r>
              <a:rPr lang="en-GB" sz="1800" b="1" dirty="0"/>
              <a:t>Audio introduction – </a:t>
            </a:r>
            <a:r>
              <a:rPr lang="en-GB" sz="1800" dirty="0"/>
              <a:t>embedded on a suitable page, plays only on click</a:t>
            </a:r>
          </a:p>
          <a:p>
            <a:pPr>
              <a:spcAft>
                <a:spcPts val="0"/>
              </a:spcAft>
            </a:pPr>
            <a:r>
              <a:rPr lang="en-GB" sz="1800" b="1" dirty="0"/>
              <a:t>Clock – </a:t>
            </a:r>
            <a:r>
              <a:rPr lang="en-GB" sz="1800" dirty="0"/>
              <a:t>a real-time clock on a suitable page, using the code in the </a:t>
            </a:r>
            <a:r>
              <a:rPr lang="en-GB" sz="1800" dirty="0" smtClean="0"/>
              <a:t>file CODE.txt </a:t>
            </a:r>
            <a:r>
              <a:rPr lang="en-GB" sz="1800" dirty="0"/>
              <a:t>and the applet in the folder CLOCK</a:t>
            </a:r>
          </a:p>
        </p:txBody>
      </p:sp>
      <p:sp>
        <p:nvSpPr>
          <p:cNvPr id="19" name="Round Same Side Corner Rectangle 18">
            <a:hlinkClick r:id="rId3"/>
          </p:cNvPr>
          <p:cNvSpPr/>
          <p:nvPr/>
        </p:nvSpPr>
        <p:spPr>
          <a:xfrm>
            <a:off x="5775183" y="717644"/>
            <a:ext cx="72008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b="1" dirty="0" smtClean="0"/>
              <a:t>LO4</a:t>
            </a:r>
            <a:endParaRPr lang="en-GB" b="1" dirty="0"/>
          </a:p>
        </p:txBody>
      </p:sp>
    </p:spTree>
    <p:extLst>
      <p:ext uri="{BB962C8B-B14F-4D97-AF65-F5344CB8AC3E}">
        <p14:creationId xmlns:p14="http://schemas.microsoft.com/office/powerpoint/2010/main" val="1680019817"/>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2712808538"/>
              </p:ext>
            </p:extLst>
          </p:nvPr>
        </p:nvGraphicFramePr>
        <p:xfrm>
          <a:off x="6408514" y="2060848"/>
          <a:ext cx="2411958" cy="4225906"/>
        </p:xfrm>
        <a:graphic>
          <a:graphicData uri="http://schemas.openxmlformats.org/drawingml/2006/table">
            <a:tbl>
              <a:tblPr firstRow="1" firstCol="1" lastRow="1" lastCol="1" bandRow="1" bandCol="1">
                <a:tableStyleId>{2D5ABB26-0587-4C30-8999-92F81FD0307C}</a:tableStyleId>
              </a:tblPr>
              <a:tblGrid>
                <a:gridCol w="2411958"/>
              </a:tblGrid>
              <a:tr h="415906">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88550">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What a website is used for</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The kind of user for a website</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What the user hopes to achieve</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What a business hopes to achieve</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The kind of content a site holds.</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How a business can benefit from a website</a:t>
                      </a:r>
                    </a:p>
                    <a:p>
                      <a:pPr marL="177800" indent="-177800" algn="l">
                        <a:spcAft>
                          <a:spcPts val="0"/>
                        </a:spcAft>
                        <a:buFontTx/>
                        <a:buBlip>
                          <a:blip r:embed="rId3"/>
                        </a:buBlip>
                      </a:pPr>
                      <a:endParaRPr lang="en-GB" sz="1400" dirty="0">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a:t>
            </a:r>
            <a:r>
              <a:rPr lang="en-US" sz="1600" b="1" dirty="0" smtClean="0">
                <a:latin typeface="Calibri" pitchFamily="34" charset="0"/>
                <a:ea typeface="Calibri" pitchFamily="34" charset="0"/>
                <a:cs typeface="Calibri" pitchFamily="34" charset="0"/>
              </a:rPr>
              <a:t>O1</a:t>
            </a:r>
            <a:r>
              <a:rPr lang="en-US" sz="1600" b="1" dirty="0">
                <a:latin typeface="Calibri" pitchFamily="34" charset="0"/>
                <a:ea typeface="Calibri" pitchFamily="34" charset="0"/>
                <a:cs typeface="Calibri" pitchFamily="34" charset="0"/>
              </a:rPr>
              <a:t>:</a:t>
            </a:r>
            <a:r>
              <a:rPr lang="en-US" sz="1600" dirty="0">
                <a:latin typeface="Calibri" pitchFamily="34" charset="0"/>
                <a:ea typeface="Calibri" pitchFamily="34" charset="0"/>
                <a:cs typeface="Calibri" pitchFamily="34" charset="0"/>
              </a:rPr>
              <a:t> </a:t>
            </a:r>
            <a:r>
              <a:rPr lang="en-GB" sz="1600" dirty="0" smtClean="0">
                <a:latin typeface="Calibri" pitchFamily="34" charset="0"/>
              </a:rPr>
              <a:t>Be able to </a:t>
            </a:r>
            <a:r>
              <a:rPr lang="en-GB" sz="1600" dirty="0"/>
              <a:t>Design a multimedia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369332"/>
          </a:xfrm>
          <a:prstGeom prst="rect">
            <a:avLst/>
          </a:prstGeom>
        </p:spPr>
        <p:txBody>
          <a:bodyPr wrap="square">
            <a:spAutoFit/>
          </a:bodyPr>
          <a:lstStyle/>
          <a:p>
            <a:pPr lvl="0" fontAlgn="auto">
              <a:spcBef>
                <a:spcPts val="0"/>
              </a:spcBef>
              <a:spcAft>
                <a:spcPts val="0"/>
              </a:spcAft>
              <a:defRPr/>
            </a:pPr>
            <a:r>
              <a:rPr lang="en-GB" dirty="0" smtClean="0">
                <a:latin typeface="Calibri" pitchFamily="34" charset="0"/>
                <a:cs typeface="Calibri" pitchFamily="34" charset="0"/>
              </a:rPr>
              <a:t>You need to complete the following tasks in order to effectively help Smarts Leisure Park.</a:t>
            </a:r>
          </a:p>
        </p:txBody>
      </p:sp>
      <p:graphicFrame>
        <p:nvGraphicFramePr>
          <p:cNvPr id="50" name="Table 49"/>
          <p:cNvGraphicFramePr>
            <a:graphicFrameLocks noGrp="1"/>
          </p:cNvGraphicFramePr>
          <p:nvPr>
            <p:extLst>
              <p:ext uri="{D42A27DB-BD31-4B8C-83A1-F6EECF244321}">
                <p14:modId xmlns:p14="http://schemas.microsoft.com/office/powerpoint/2010/main" val="202946496"/>
              </p:ext>
            </p:extLst>
          </p:nvPr>
        </p:nvGraphicFramePr>
        <p:xfrm>
          <a:off x="323528" y="2090504"/>
          <a:ext cx="5904656" cy="4434840"/>
        </p:xfrm>
        <a:graphic>
          <a:graphicData uri="http://schemas.openxmlformats.org/drawingml/2006/table">
            <a:tbl>
              <a:tblPr firstRow="1" bandRow="1">
                <a:tableStyleId>{2D5ABB26-0587-4C30-8999-92F81FD0307C}</a:tableStyleId>
              </a:tblPr>
              <a:tblGrid>
                <a:gridCol w="281174"/>
                <a:gridCol w="5623482"/>
              </a:tblGrid>
              <a:tr h="345729">
                <a:tc>
                  <a:txBody>
                    <a:bodyPr/>
                    <a:lstStyle/>
                    <a:p>
                      <a:pPr marL="0" indent="0" algn="ctr" rtl="0" eaLnBrk="1" latinLnBrk="0" hangingPunct="1"/>
                      <a:r>
                        <a:rPr kumimoji="0" lang="en-GB" sz="1000" b="0" kern="1200" dirty="0" smtClean="0">
                          <a:solidFill>
                            <a:schemeClr val="bg1"/>
                          </a:solidFill>
                          <a:latin typeface="Calibri" pitchFamily="34" charset="0"/>
                          <a:ea typeface="+mn-ea"/>
                          <a:cs typeface="+mn-cs"/>
                        </a:rPr>
                        <a:t>1</a:t>
                      </a:r>
                    </a:p>
                  </a:txBody>
                  <a:tcPr anchor="ctr">
                    <a:solidFill>
                      <a:schemeClr val="accent2"/>
                    </a:solidFill>
                  </a:tcPr>
                </a:tc>
                <a:tc rowSpan="2">
                  <a:txBody>
                    <a:bodyPr/>
                    <a:lstStyle/>
                    <a:p>
                      <a:r>
                        <a:rPr kumimoji="0" lang="en-GB" sz="1400" kern="1200" dirty="0" smtClean="0">
                          <a:solidFill>
                            <a:schemeClr val="tx1"/>
                          </a:solidFill>
                          <a:effectLst/>
                          <a:latin typeface="+mn-lt"/>
                          <a:ea typeface="+mn-ea"/>
                          <a:cs typeface="+mn-cs"/>
                        </a:rPr>
                        <a:t>To achieve a </a:t>
                      </a:r>
                      <a:r>
                        <a:rPr kumimoji="0" lang="en-GB" sz="1400" b="1" kern="1200" dirty="0" smtClean="0">
                          <a:solidFill>
                            <a:schemeClr val="tx1"/>
                          </a:solidFill>
                          <a:effectLst/>
                          <a:latin typeface="+mn-lt"/>
                          <a:ea typeface="+mn-ea"/>
                          <a:cs typeface="+mn-cs"/>
                        </a:rPr>
                        <a:t>pass grade</a:t>
                      </a:r>
                      <a:r>
                        <a:rPr kumimoji="0" lang="en-GB" sz="1400" kern="1200" dirty="0" smtClean="0">
                          <a:solidFill>
                            <a:schemeClr val="tx1"/>
                          </a:solidFill>
                          <a:effectLst/>
                          <a:latin typeface="+mn-lt"/>
                          <a:ea typeface="+mn-ea"/>
                          <a:cs typeface="+mn-cs"/>
                        </a:rPr>
                        <a:t>:</a:t>
                      </a:r>
                    </a:p>
                    <a:p>
                      <a:pPr lvl="0"/>
                      <a:r>
                        <a:rPr kumimoji="0" lang="en-GB" sz="1400" kern="1200" dirty="0" smtClean="0">
                          <a:solidFill>
                            <a:schemeClr val="tx1"/>
                          </a:solidFill>
                          <a:effectLst/>
                          <a:latin typeface="+mn-lt"/>
                          <a:ea typeface="+mn-ea"/>
                          <a:cs typeface="+mn-cs"/>
                        </a:rPr>
                        <a:t>Candidates will produce a brief proposal for a website. This will include some details of purpose and target audience. </a:t>
                      </a:r>
                    </a:p>
                    <a:p>
                      <a:pPr lvl="0"/>
                      <a:r>
                        <a:rPr kumimoji="0" lang="en-GB" sz="1400" kern="1200" dirty="0" smtClean="0">
                          <a:solidFill>
                            <a:schemeClr val="tx1"/>
                          </a:solidFill>
                          <a:effectLst/>
                          <a:latin typeface="+mn-lt"/>
                          <a:ea typeface="+mn-ea"/>
                          <a:cs typeface="+mn-cs"/>
                        </a:rPr>
                        <a:t>They will produce a site plan, basic house style and simple page plans for five web pages showing a possible link system between them. </a:t>
                      </a:r>
                    </a:p>
                    <a:p>
                      <a:pPr lvl="0"/>
                      <a:r>
                        <a:rPr kumimoji="0" lang="en-GB" sz="1400" kern="1200" dirty="0" smtClean="0">
                          <a:solidFill>
                            <a:schemeClr val="tx1"/>
                          </a:solidFill>
                          <a:effectLst/>
                          <a:latin typeface="+mn-lt"/>
                          <a:ea typeface="+mn-ea"/>
                          <a:cs typeface="+mn-cs"/>
                        </a:rPr>
                        <a:t>The page plans may not always be accurate. </a:t>
                      </a:r>
                    </a:p>
                    <a:p>
                      <a:pPr lvl="0"/>
                      <a:endParaRPr kumimoji="0" lang="en-GB" sz="900" kern="1200" dirty="0" smtClean="0">
                        <a:solidFill>
                          <a:schemeClr val="tx1"/>
                        </a:solidFill>
                        <a:effectLst/>
                        <a:latin typeface="+mn-lt"/>
                        <a:ea typeface="+mn-ea"/>
                        <a:cs typeface="+mn-cs"/>
                      </a:endParaRPr>
                    </a:p>
                    <a:p>
                      <a:r>
                        <a:rPr kumimoji="0" lang="en-GB" sz="1400" kern="1200" dirty="0" smtClean="0">
                          <a:solidFill>
                            <a:schemeClr val="tx1"/>
                          </a:solidFill>
                          <a:effectLst/>
                          <a:latin typeface="+mn-lt"/>
                          <a:ea typeface="+mn-ea"/>
                          <a:cs typeface="+mn-cs"/>
                        </a:rPr>
                        <a:t>To achieve a </a:t>
                      </a:r>
                      <a:r>
                        <a:rPr kumimoji="0" lang="en-GB" sz="1400" b="1" kern="1200" dirty="0" smtClean="0">
                          <a:solidFill>
                            <a:schemeClr val="tx1"/>
                          </a:solidFill>
                          <a:effectLst/>
                          <a:latin typeface="+mn-lt"/>
                          <a:ea typeface="+mn-ea"/>
                          <a:cs typeface="+mn-cs"/>
                        </a:rPr>
                        <a:t>merit grade</a:t>
                      </a:r>
                      <a:r>
                        <a:rPr kumimoji="0" lang="en-GB" sz="1400" kern="1200" dirty="0" smtClean="0">
                          <a:solidFill>
                            <a:schemeClr val="tx1"/>
                          </a:solidFill>
                          <a:effectLst/>
                          <a:latin typeface="+mn-lt"/>
                          <a:ea typeface="+mn-ea"/>
                          <a:cs typeface="+mn-cs"/>
                        </a:rPr>
                        <a:t>:</a:t>
                      </a:r>
                    </a:p>
                    <a:p>
                      <a:pPr lvl="0"/>
                      <a:r>
                        <a:rPr kumimoji="0" lang="en-GB" sz="1400" kern="1200" dirty="0" smtClean="0">
                          <a:solidFill>
                            <a:schemeClr val="tx1"/>
                          </a:solidFill>
                          <a:effectLst/>
                          <a:latin typeface="+mn-lt"/>
                          <a:ea typeface="+mn-ea"/>
                          <a:cs typeface="+mn-cs"/>
                        </a:rPr>
                        <a:t>Candidates will produce a detailed proposal for a website. This will include purpose and target audience details. </a:t>
                      </a:r>
                    </a:p>
                    <a:p>
                      <a:pPr lvl="0"/>
                      <a:r>
                        <a:rPr kumimoji="0" lang="en-GB" sz="1400" kern="1200" dirty="0" smtClean="0">
                          <a:solidFill>
                            <a:schemeClr val="tx1"/>
                          </a:solidFill>
                          <a:effectLst/>
                          <a:latin typeface="+mn-lt"/>
                          <a:ea typeface="+mn-ea"/>
                          <a:cs typeface="+mn-cs"/>
                        </a:rPr>
                        <a:t>They will produce a site plan, a suitable house style and accurate detailed plans for at least five web pages showing more than one way to link the pages together. </a:t>
                      </a:r>
                    </a:p>
                    <a:p>
                      <a:pPr lvl="0"/>
                      <a:endParaRPr kumimoji="0" lang="en-GB" sz="1000" kern="1200" dirty="0" smtClean="0">
                        <a:solidFill>
                          <a:schemeClr val="tx1"/>
                        </a:solidFill>
                        <a:effectLst/>
                        <a:latin typeface="+mn-lt"/>
                        <a:ea typeface="+mn-ea"/>
                        <a:cs typeface="+mn-cs"/>
                      </a:endParaRPr>
                    </a:p>
                    <a:p>
                      <a:r>
                        <a:rPr kumimoji="0" lang="en-GB" sz="1400" kern="1200" dirty="0" smtClean="0">
                          <a:solidFill>
                            <a:schemeClr val="tx1"/>
                          </a:solidFill>
                          <a:effectLst/>
                          <a:latin typeface="+mn-lt"/>
                          <a:ea typeface="+mn-ea"/>
                          <a:cs typeface="+mn-cs"/>
                        </a:rPr>
                        <a:t>To achieve a </a:t>
                      </a:r>
                      <a:r>
                        <a:rPr kumimoji="0" lang="en-GB" sz="1400" b="1" kern="1200" dirty="0" smtClean="0">
                          <a:solidFill>
                            <a:schemeClr val="tx1"/>
                          </a:solidFill>
                          <a:effectLst/>
                          <a:latin typeface="+mn-lt"/>
                          <a:ea typeface="+mn-ea"/>
                          <a:cs typeface="+mn-cs"/>
                        </a:rPr>
                        <a:t>distinction grade</a:t>
                      </a:r>
                      <a:r>
                        <a:rPr kumimoji="0" lang="en-GB" sz="1400" kern="1200" dirty="0" smtClean="0">
                          <a:solidFill>
                            <a:schemeClr val="tx1"/>
                          </a:solidFill>
                          <a:effectLst/>
                          <a:latin typeface="+mn-lt"/>
                          <a:ea typeface="+mn-ea"/>
                          <a:cs typeface="+mn-cs"/>
                        </a:rPr>
                        <a:t>:</a:t>
                      </a:r>
                    </a:p>
                    <a:p>
                      <a:pPr lvl="0"/>
                      <a:r>
                        <a:rPr kumimoji="0" lang="en-GB" sz="1400" kern="1200" dirty="0" smtClean="0">
                          <a:solidFill>
                            <a:schemeClr val="tx1"/>
                          </a:solidFill>
                          <a:effectLst/>
                          <a:latin typeface="+mn-lt"/>
                          <a:ea typeface="+mn-ea"/>
                          <a:cs typeface="+mn-cs"/>
                        </a:rPr>
                        <a:t>Candidates will produce a comprehensive proposal for a website. This will include purpose and target audience </a:t>
                      </a:r>
                    </a:p>
                    <a:p>
                      <a:pPr lvl="0"/>
                      <a:r>
                        <a:rPr kumimoji="0" lang="en-GB" sz="1400" kern="1200" dirty="0" smtClean="0">
                          <a:solidFill>
                            <a:schemeClr val="tx1"/>
                          </a:solidFill>
                          <a:effectLst/>
                          <a:latin typeface="+mn-lt"/>
                          <a:ea typeface="+mn-ea"/>
                          <a:cs typeface="+mn-cs"/>
                        </a:rPr>
                        <a:t>They will produce a site plan, a detailed house style and accurate, detailed plans for at least five web pages showing links, colour scheme and multimedia components. </a:t>
                      </a:r>
                      <a:endParaRPr kumimoji="0" lang="en-GB" sz="1400" kern="1200" dirty="0">
                        <a:solidFill>
                          <a:schemeClr val="tx1"/>
                        </a:solidFill>
                        <a:effectLst/>
                        <a:latin typeface="+mn-lt"/>
                        <a:ea typeface="+mn-ea"/>
                        <a:cs typeface="+mn-cs"/>
                      </a:endParaRPr>
                    </a:p>
                  </a:txBody>
                  <a:tcPr/>
                </a:tc>
              </a:tr>
              <a:tr h="3834744">
                <a:tc>
                  <a:txBody>
                    <a:bodyPr/>
                    <a:lstStyle/>
                    <a:p>
                      <a:pPr marL="0" indent="0" algn="ctr" rtl="0" eaLnBrk="1" latinLnBrk="0" hangingPunct="1"/>
                      <a:r>
                        <a:rPr kumimoji="0" lang="en-GB" sz="1000" b="0" kern="1200" dirty="0" smtClean="0">
                          <a:solidFill>
                            <a:schemeClr val="bg1"/>
                          </a:solidFill>
                          <a:latin typeface="Calibri" pitchFamily="34" charset="0"/>
                          <a:ea typeface="+mn-ea"/>
                          <a:cs typeface="+mn-cs"/>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2857220"/>
            <a:ext cx="139732" cy="139732"/>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3456964"/>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536" y="4081356"/>
            <a:ext cx="139732" cy="139732"/>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820" y="5233484"/>
            <a:ext cx="139732" cy="139732"/>
          </a:xfrm>
          <a:prstGeom prst="rect">
            <a:avLst/>
          </a:prstGeom>
        </p:spPr>
      </p:pic>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853857605"/>
              </p:ext>
            </p:extLst>
          </p:nvPr>
        </p:nvGraphicFramePr>
        <p:xfrm>
          <a:off x="6300192" y="2060848"/>
          <a:ext cx="2520280" cy="4228387"/>
        </p:xfrm>
        <a:graphic>
          <a:graphicData uri="http://schemas.openxmlformats.org/drawingml/2006/table">
            <a:tbl>
              <a:tblPr firstRow="1" firstCol="1" lastRow="1" lastCol="1" bandRow="1" bandCol="1">
                <a:tableStyleId>{2D5ABB26-0587-4C30-8999-92F81FD0307C}</a:tableStyleId>
              </a:tblPr>
              <a:tblGrid>
                <a:gridCol w="2520280"/>
              </a:tblGrid>
              <a:tr h="357427">
                <a:tc>
                  <a:txBody>
                    <a:bodyPr/>
                    <a:lstStyle/>
                    <a:p>
                      <a:pPr>
                        <a:spcAft>
                          <a:spcPts val="0"/>
                        </a:spcAft>
                      </a:pPr>
                      <a:endParaRPr lang="en-GB" sz="14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lvl="0"/>
                      <a:r>
                        <a:rPr kumimoji="0" lang="en-GB" sz="1400" kern="1200" dirty="0" smtClean="0">
                          <a:solidFill>
                            <a:schemeClr val="tx1"/>
                          </a:solidFill>
                          <a:effectLst/>
                          <a:latin typeface="+mj-lt"/>
                          <a:ea typeface="+mn-ea"/>
                          <a:cs typeface="+mn-cs"/>
                        </a:rPr>
                        <a:t>Think about what a company hopes</a:t>
                      </a:r>
                      <a:r>
                        <a:rPr kumimoji="0" lang="en-GB" sz="1400" kern="1200" baseline="0" dirty="0" smtClean="0">
                          <a:solidFill>
                            <a:schemeClr val="tx1"/>
                          </a:solidFill>
                          <a:effectLst/>
                          <a:latin typeface="+mj-lt"/>
                          <a:ea typeface="+mn-ea"/>
                          <a:cs typeface="+mn-cs"/>
                        </a:rPr>
                        <a:t> to achieve</a:t>
                      </a:r>
                      <a:endParaRPr kumimoji="0" lang="en-GB" sz="1400" kern="1200" dirty="0" smtClean="0">
                        <a:solidFill>
                          <a:schemeClr val="tx1"/>
                        </a:solidFill>
                        <a:effectLst/>
                        <a:latin typeface="+mj-lt"/>
                        <a:ea typeface="+mn-ea"/>
                        <a:cs typeface="+mn-cs"/>
                      </a:endParaRPr>
                    </a:p>
                    <a:p>
                      <a:pPr marL="177800" marR="0" lvl="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400" kern="1200" dirty="0" smtClean="0">
                          <a:solidFill>
                            <a:schemeClr val="tx1"/>
                          </a:solidFill>
                          <a:effectLst/>
                          <a:latin typeface="+mj-lt"/>
                          <a:ea typeface="+mn-ea"/>
                          <a:cs typeface="+mn-cs"/>
                        </a:rPr>
                        <a:t>Who (NB: Corporate Groups).</a:t>
                      </a:r>
                    </a:p>
                    <a:p>
                      <a:pPr marL="177800" marR="0" lvl="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400" kern="1200" dirty="0" smtClean="0">
                          <a:solidFill>
                            <a:schemeClr val="tx1"/>
                          </a:solidFill>
                          <a:effectLst/>
                          <a:latin typeface="+mj-lt"/>
                          <a:ea typeface="+mn-ea"/>
                          <a:cs typeface="+mn-cs"/>
                        </a:rPr>
                        <a:t>Why (Events, Team building, Educational).</a:t>
                      </a:r>
                    </a:p>
                    <a:p>
                      <a:pPr marL="177800" marR="0" lvl="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400" kern="1200" dirty="0" smtClean="0">
                          <a:solidFill>
                            <a:schemeClr val="tx1"/>
                          </a:solidFill>
                          <a:effectLst/>
                          <a:latin typeface="+mj-lt"/>
                          <a:ea typeface="+mn-ea"/>
                          <a:cs typeface="+mn-cs"/>
                        </a:rPr>
                        <a:t>How will it benefit the company?</a:t>
                      </a:r>
                    </a:p>
                    <a:p>
                      <a:pPr marL="177800" marR="0" lvl="0" indent="-177800" algn="l" defTabSz="914400" rtl="0" eaLnBrk="1" fontAlgn="auto" latinLnBrk="0" hangingPunct="1">
                        <a:lnSpc>
                          <a:spcPct val="100000"/>
                        </a:lnSpc>
                        <a:spcBef>
                          <a:spcPts val="0"/>
                        </a:spcBef>
                        <a:spcAft>
                          <a:spcPts val="600"/>
                        </a:spcAft>
                        <a:buClrTx/>
                        <a:buSzTx/>
                        <a:buFontTx/>
                        <a:buBlip>
                          <a:blip r:embed="rId3"/>
                        </a:buBlip>
                        <a:tabLst/>
                        <a:defRPr/>
                      </a:pPr>
                      <a:r>
                        <a:rPr kumimoji="0" lang="en-GB" sz="1400" kern="1200" dirty="0" smtClean="0">
                          <a:solidFill>
                            <a:schemeClr val="tx1"/>
                          </a:solidFill>
                          <a:effectLst/>
                          <a:latin typeface="+mj-lt"/>
                          <a:ea typeface="+mn-ea"/>
                          <a:cs typeface="+mn-cs"/>
                        </a:rPr>
                        <a:t>Indication of how their message will </a:t>
                      </a:r>
                      <a:r>
                        <a:rPr kumimoji="0" lang="en-GB" sz="1400" kern="1200" dirty="0" err="1" smtClean="0">
                          <a:solidFill>
                            <a:schemeClr val="tx1"/>
                          </a:solidFill>
                          <a:effectLst/>
                          <a:latin typeface="+mj-lt"/>
                          <a:ea typeface="+mn-ea"/>
                          <a:cs typeface="+mn-cs"/>
                        </a:rPr>
                        <a:t>b.seen</a:t>
                      </a:r>
                      <a:endParaRPr kumimoji="0" lang="en-GB" sz="1400" kern="1200" dirty="0" smtClean="0">
                        <a:solidFill>
                          <a:schemeClr val="tx1"/>
                        </a:solidFill>
                        <a:effectLst/>
                        <a:latin typeface="+mj-lt"/>
                        <a:ea typeface="+mn-ea"/>
                        <a:cs typeface="+mn-cs"/>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rgbClr val="FF0000"/>
                          </a:solidFill>
                          <a:effectLst/>
                          <a:latin typeface="+mj-lt"/>
                          <a:ea typeface="Times New Roman"/>
                          <a:cs typeface="Calibri" pitchFamily="34" charset="0"/>
                        </a:rPr>
                        <a:t>Well discussed and detailed (M/D)</a:t>
                      </a:r>
                    </a:p>
                    <a:p>
                      <a:pPr marL="177800" indent="-177800" algn="l">
                        <a:spcAft>
                          <a:spcPts val="600"/>
                        </a:spcAft>
                        <a:buFontTx/>
                        <a:buBlip>
                          <a:blip r:embed="rId3"/>
                        </a:buBlip>
                      </a:pPr>
                      <a:r>
                        <a:rPr lang="en-GB" sz="1400" baseline="0" dirty="0" smtClean="0">
                          <a:solidFill>
                            <a:srgbClr val="FF0000"/>
                          </a:solidFill>
                          <a:effectLst/>
                          <a:latin typeface="+mj-lt"/>
                          <a:ea typeface="Times New Roman"/>
                          <a:cs typeface="Calibri" pitchFamily="34" charset="0"/>
                        </a:rPr>
                        <a:t>Thorough Description (D)</a:t>
                      </a:r>
                    </a:p>
                    <a:p>
                      <a:pPr marL="177800" indent="-177800" algn="l">
                        <a:spcAft>
                          <a:spcPts val="600"/>
                        </a:spcAft>
                        <a:buFontTx/>
                        <a:buBlip>
                          <a:blip r:embed="rId3"/>
                        </a:buBlip>
                      </a:pPr>
                      <a:r>
                        <a:rPr lang="en-GB" sz="1400" baseline="0" dirty="0" smtClean="0">
                          <a:solidFill>
                            <a:srgbClr val="FF0000"/>
                          </a:solidFill>
                          <a:effectLst/>
                          <a:latin typeface="+mj-lt"/>
                          <a:ea typeface="Times New Roman"/>
                          <a:cs typeface="Calibri" pitchFamily="34" charset="0"/>
                        </a:rPr>
                        <a:t>ALL Content Appropriate (D)</a:t>
                      </a:r>
                      <a:endParaRPr lang="en-GB" sz="1400" baseline="0" dirty="0">
                        <a:solidFill>
                          <a:schemeClr val="tx1"/>
                        </a:solidFill>
                        <a:effectLst/>
                        <a:latin typeface="+mj-lt"/>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LO1:</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Design a multimedia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dirty="0"/>
              <a:t>Smarts Leisure Park is situated in a forest near Southampton. It offers a range of activities</a:t>
            </a:r>
          </a:p>
          <a:p>
            <a:r>
              <a:rPr lang="en-GB" sz="1600" dirty="0"/>
              <a:t>such as cycling, canoeing and nature trails.</a:t>
            </a:r>
            <a:endParaRPr lang="en-GB" sz="1600" dirty="0" smtClean="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549710108"/>
              </p:ext>
            </p:extLst>
          </p:nvPr>
        </p:nvGraphicFramePr>
        <p:xfrm>
          <a:off x="395536" y="2348880"/>
          <a:ext cx="5832648" cy="2806040"/>
        </p:xfrm>
        <a:graphic>
          <a:graphicData uri="http://schemas.openxmlformats.org/drawingml/2006/table">
            <a:tbl>
              <a:tblPr firstRow="1" bandRow="1">
                <a:tableStyleId>{2D5ABB26-0587-4C30-8999-92F81FD0307C}</a:tableStyleId>
              </a:tblPr>
              <a:tblGrid>
                <a:gridCol w="281174"/>
                <a:gridCol w="5551474"/>
              </a:tblGrid>
              <a:tr h="1800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M, D)</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GB" sz="500" kern="1200" dirty="0" smtClean="0">
                        <a:solidFill>
                          <a:schemeClr val="tx1"/>
                        </a:solidFill>
                        <a:latin typeface="Calibri" pitchFamily="34" charset="0"/>
                        <a:ea typeface="+mn-ea"/>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Smarts Leisure Park would like you to produce a proposal</a:t>
                      </a:r>
                      <a:r>
                        <a:rPr kumimoji="0" lang="en-GB" sz="2000" kern="1200" baseline="0" dirty="0" smtClean="0">
                          <a:solidFill>
                            <a:schemeClr val="tx1"/>
                          </a:solidFill>
                          <a:latin typeface="Calibri" pitchFamily="34" charset="0"/>
                          <a:ea typeface="+mn-ea"/>
                          <a:cs typeface="Calibri" pitchFamily="34" charset="0"/>
                        </a:rPr>
                        <a:t> for their new website which they will hope to allow their customers the ability to book online and save time and money for the company.</a:t>
                      </a:r>
                      <a:endParaRPr kumimoji="0" lang="en-GB" sz="2000" kern="1200" dirty="0" smtClean="0">
                        <a:solidFill>
                          <a:schemeClr val="tx1"/>
                        </a:solidFill>
                        <a:latin typeface="Calibri" pitchFamily="34" charset="0"/>
                        <a:ea typeface="+mn-ea"/>
                        <a:cs typeface="Calibri" pitchFamily="34" charset="0"/>
                      </a:endParaRPr>
                    </a:p>
                  </a:txBody>
                  <a:tcPr>
                    <a:noFill/>
                  </a:tcPr>
                </a:tc>
                <a:tc hMerge="1">
                  <a:txBody>
                    <a:bodyPr/>
                    <a:lstStyle/>
                    <a:p>
                      <a:endParaRPr lang="en-GB" dirty="0"/>
                    </a:p>
                  </a:txBody>
                  <a:tcPr/>
                </a:tc>
              </a:tr>
              <a:tr h="314210">
                <a:tc>
                  <a:txBody>
                    <a:bodyPr/>
                    <a:lstStyle/>
                    <a:p>
                      <a:pPr marL="0" indent="0" algn="ctr" rtl="0" eaLnBrk="1" latinLnBrk="0" hangingPunct="1"/>
                      <a:r>
                        <a:rPr kumimoji="0" lang="en-GB" sz="1800" b="0" kern="1200" dirty="0" smtClean="0">
                          <a:solidFill>
                            <a:schemeClr val="bg1"/>
                          </a:solidFill>
                          <a:latin typeface="Calibri" pitchFamily="34" charset="0"/>
                          <a:ea typeface="+mn-ea"/>
                          <a:cs typeface="Calibri" pitchFamily="34" charset="0"/>
                        </a:rPr>
                        <a:t>1</a:t>
                      </a:r>
                    </a:p>
                  </a:txBody>
                  <a:tcPr anchor="ctr">
                    <a:solidFill>
                      <a:schemeClr val="accent2"/>
                    </a:solidFill>
                  </a:tcPr>
                </a:tc>
                <a:tc rowSpan="2">
                  <a:txBody>
                    <a:bodyPr/>
                    <a:lstStyle/>
                    <a:p>
                      <a:r>
                        <a:rPr lang="en-GB" sz="2000" kern="1200" dirty="0" smtClean="0">
                          <a:solidFill>
                            <a:schemeClr val="tx1"/>
                          </a:solidFill>
                          <a:latin typeface="Calibri" pitchFamily="34" charset="0"/>
                          <a:ea typeface="+mn-ea"/>
                          <a:cs typeface="Calibri" pitchFamily="34" charset="0"/>
                        </a:rPr>
                        <a:t>Identify the purpose and audience for the new Smarts Leisure Park website.</a:t>
                      </a:r>
                    </a:p>
                    <a:p>
                      <a:endParaRPr lang="en-GB" sz="2000" kern="1200" baseline="0" dirty="0" smtClean="0">
                        <a:solidFill>
                          <a:schemeClr val="tx1"/>
                        </a:solidFill>
                        <a:latin typeface="Calibri" pitchFamily="34" charset="0"/>
                        <a:ea typeface="+mn-ea"/>
                        <a:cs typeface="Calibri" pitchFamily="34" charset="0"/>
                      </a:endParaRPr>
                    </a:p>
                  </a:txBody>
                  <a:tcPr/>
                </a:tc>
              </a:tr>
              <a:tr h="345152">
                <a:tc>
                  <a:txBody>
                    <a:bodyPr/>
                    <a:lstStyle/>
                    <a:p>
                      <a:pPr marL="0" indent="0" algn="ctr" rtl="0" eaLnBrk="1" latinLnBrk="0" hangingPunct="1"/>
                      <a:endParaRPr kumimoji="0" lang="en-GB" sz="18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782566508"/>
              </p:ext>
            </p:extLst>
          </p:nvPr>
        </p:nvGraphicFramePr>
        <p:xfrm>
          <a:off x="6408514" y="2060848"/>
          <a:ext cx="2411958" cy="3456384"/>
        </p:xfrm>
        <a:graphic>
          <a:graphicData uri="http://schemas.openxmlformats.org/drawingml/2006/table">
            <a:tbl>
              <a:tblPr firstRow="1" firstCol="1" lastRow="1" lastCol="1" bandRow="1" bandCol="1">
                <a:tableStyleId>{2D5ABB26-0587-4C30-8999-92F81FD0307C}</a:tableStyleId>
              </a:tblPr>
              <a:tblGrid>
                <a:gridCol w="2411958"/>
              </a:tblGrid>
              <a:tr h="412634">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043750">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Flow diagrams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How the user moves from page to page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Alternative pathways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rgbClr val="FF0000"/>
                          </a:solidFill>
                          <a:effectLst/>
                          <a:latin typeface="Calibri" pitchFamily="34" charset="0"/>
                          <a:ea typeface="Times New Roman"/>
                          <a:cs typeface="Calibri" pitchFamily="34" charset="0"/>
                        </a:rPr>
                        <a:t>Ease of Use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rgbClr val="FF0000"/>
                          </a:solidFill>
                          <a:effectLst/>
                          <a:latin typeface="Calibri" pitchFamily="34" charset="0"/>
                          <a:ea typeface="Times New Roman"/>
                          <a:cs typeface="Calibri" pitchFamily="34" charset="0"/>
                        </a:rPr>
                        <a:t>Logical </a:t>
                      </a:r>
                      <a:r>
                        <a:rPr lang="en-GB" sz="1400" baseline="0" dirty="0" err="1" smtClean="0">
                          <a:solidFill>
                            <a:srgbClr val="FF0000"/>
                          </a:solidFill>
                          <a:effectLst/>
                          <a:latin typeface="Calibri" pitchFamily="34" charset="0"/>
                          <a:ea typeface="Times New Roman"/>
                          <a:cs typeface="Calibri" pitchFamily="34" charset="0"/>
                        </a:rPr>
                        <a:t>Pathing</a:t>
                      </a:r>
                      <a:r>
                        <a:rPr lang="en-GB" sz="1400" baseline="0" dirty="0" smtClean="0">
                          <a:solidFill>
                            <a:srgbClr val="FF0000"/>
                          </a:solidFill>
                          <a:effectLst/>
                          <a:latin typeface="Calibri" pitchFamily="34" charset="0"/>
                          <a:ea typeface="Times New Roman"/>
                          <a:cs typeface="Calibri" pitchFamily="34" charset="0"/>
                        </a:rPr>
                        <a:t> (M/D)</a:t>
                      </a:r>
                    </a:p>
                    <a:p>
                      <a:pPr marL="177800" indent="-177800" algn="l">
                        <a:spcAft>
                          <a:spcPts val="600"/>
                        </a:spcAft>
                        <a:buFontTx/>
                        <a:buBlip>
                          <a:blip r:embed="rId3"/>
                        </a:buBlip>
                      </a:pPr>
                      <a:r>
                        <a:rPr lang="en-GB" sz="1400" baseline="0" dirty="0" smtClean="0">
                          <a:solidFill>
                            <a:srgbClr val="FF0000"/>
                          </a:solidFill>
                          <a:effectLst/>
                          <a:latin typeface="Calibri" pitchFamily="34" charset="0"/>
                          <a:ea typeface="Times New Roman"/>
                          <a:cs typeface="Calibri" pitchFamily="34" charset="0"/>
                        </a:rPr>
                        <a:t>Well Structured Layout (D)</a:t>
                      </a:r>
                    </a:p>
                    <a:p>
                      <a:pPr marL="177800" indent="-177800" algn="l">
                        <a:spcAft>
                          <a:spcPts val="600"/>
                        </a:spcAft>
                        <a:buFontTx/>
                        <a:buBlip>
                          <a:blip r:embed="rId3"/>
                        </a:buBlip>
                      </a:pPr>
                      <a:r>
                        <a:rPr lang="en-GB" sz="1400" baseline="0" dirty="0" smtClean="0">
                          <a:solidFill>
                            <a:srgbClr val="FF0000"/>
                          </a:solidFill>
                          <a:effectLst/>
                          <a:latin typeface="Calibri" pitchFamily="34" charset="0"/>
                          <a:ea typeface="Times New Roman"/>
                          <a:cs typeface="Calibri" pitchFamily="34" charset="0"/>
                        </a:rPr>
                        <a:t>ALL Appropriate (D)</a:t>
                      </a:r>
                      <a:endParaRPr lang="en-GB" sz="1200" baseline="0" dirty="0">
                        <a:solidFill>
                          <a:schemeClr val="tx1"/>
                        </a:solidFill>
                        <a:effectLst/>
                        <a:latin typeface="Calibri" pitchFamily="34" charset="0"/>
                        <a:ea typeface="Times New Roman"/>
                        <a:cs typeface="Calibri" pitchFamily="34" charset="0"/>
                      </a:endParaRPr>
                    </a:p>
                    <a:p>
                      <a:pPr marL="177800" indent="-177800" algn="l">
                        <a:spcAft>
                          <a:spcPts val="600"/>
                        </a:spcAft>
                        <a:buFontTx/>
                        <a:buBlip>
                          <a:blip r:embed="rId3"/>
                        </a:buBlip>
                      </a:pP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LO1:</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Design a multimedia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dirty="0"/>
              <a:t>Smarts Leisure Park is situated in a forest near Southampton. It offers a range of </a:t>
            </a:r>
            <a:r>
              <a:rPr lang="en-GB" sz="1600" dirty="0" smtClean="0"/>
              <a:t>activities such </a:t>
            </a:r>
            <a:r>
              <a:rPr lang="en-GB" sz="1600" dirty="0"/>
              <a:t>as cycling, canoeing and nature trails.</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4027158925"/>
              </p:ext>
            </p:extLst>
          </p:nvPr>
        </p:nvGraphicFramePr>
        <p:xfrm>
          <a:off x="395536" y="2296520"/>
          <a:ext cx="5904656" cy="2560320"/>
        </p:xfrm>
        <a:graphic>
          <a:graphicData uri="http://schemas.openxmlformats.org/drawingml/2006/table">
            <a:tbl>
              <a:tblPr firstRow="1" bandRow="1">
                <a:tableStyleId>{2D5ABB26-0587-4C30-8999-92F81FD0307C}</a:tableStyleId>
              </a:tblPr>
              <a:tblGrid>
                <a:gridCol w="281174"/>
                <a:gridCol w="5623482"/>
              </a:tblGrid>
              <a:tr h="120448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smtClean="0">
                          <a:solidFill>
                            <a:schemeClr val="tx1"/>
                          </a:solidFill>
                          <a:latin typeface="Calibri" pitchFamily="34" charset="0"/>
                          <a:ea typeface="+mn-ea"/>
                          <a:cs typeface="+mn-cs"/>
                        </a:rPr>
                        <a:t>Now that the proposal has been agreed,</a:t>
                      </a:r>
                      <a:r>
                        <a:rPr kumimoji="0" lang="en-GB" sz="1800" kern="1200" baseline="0" dirty="0" smtClean="0">
                          <a:solidFill>
                            <a:schemeClr val="tx1"/>
                          </a:solidFill>
                          <a:latin typeface="Calibri" pitchFamily="34" charset="0"/>
                          <a:ea typeface="+mn-ea"/>
                          <a:cs typeface="+mn-cs"/>
                        </a:rPr>
                        <a:t> Smarts Leisure Park would like to see how the pages are likely to link together so that they can tell if the user will be able to successfully navigate through the pages.</a:t>
                      </a:r>
                      <a:endParaRPr kumimoji="0" lang="en-GB" sz="1800" kern="1200" dirty="0" smtClean="0">
                        <a:solidFill>
                          <a:schemeClr val="tx1"/>
                        </a:solidFill>
                        <a:latin typeface="Calibri" pitchFamily="34" charset="0"/>
                        <a:ea typeface="+mn-ea"/>
                        <a:cs typeface="+mn-cs"/>
                      </a:endParaRPr>
                    </a:p>
                  </a:txBody>
                  <a:tcPr>
                    <a:noFill/>
                  </a:tcPr>
                </a:tc>
                <a:tc hMerge="1">
                  <a:txBody>
                    <a:bodyPr/>
                    <a:lstStyle/>
                    <a:p>
                      <a:endParaRPr lang="en-GB" dirty="0"/>
                    </a:p>
                  </a:txBody>
                  <a:tcPr/>
                </a:tc>
              </a:tr>
              <a:tr h="394327">
                <a:tc>
                  <a:txBody>
                    <a:bodyPr/>
                    <a:lstStyle/>
                    <a:p>
                      <a:pPr marL="0" indent="0" algn="ctr" rtl="0" eaLnBrk="1" latinLnBrk="0" hangingPunct="1"/>
                      <a:r>
                        <a:rPr kumimoji="0" lang="en-GB" sz="1400" b="0" kern="1200" dirty="0" smtClean="0">
                          <a:solidFill>
                            <a:schemeClr val="bg1"/>
                          </a:solidFill>
                          <a:latin typeface="Calibri" pitchFamily="34" charset="0"/>
                          <a:ea typeface="+mn-ea"/>
                          <a:cs typeface="+mn-cs"/>
                        </a:rPr>
                        <a:t>2</a:t>
                      </a:r>
                    </a:p>
                  </a:txBody>
                  <a:tcPr anchor="ctr">
                    <a:solidFill>
                      <a:schemeClr val="accent2"/>
                    </a:solidFill>
                  </a:tcPr>
                </a:tc>
                <a:tc>
                  <a:txBody>
                    <a:bodyPr/>
                    <a:lstStyle/>
                    <a:p>
                      <a:pPr algn="just">
                        <a:spcAft>
                          <a:spcPts val="0"/>
                        </a:spcAft>
                      </a:pPr>
                      <a:r>
                        <a:rPr kumimoji="0" lang="en-GB" sz="1800" kern="1200" dirty="0" smtClean="0">
                          <a:solidFill>
                            <a:schemeClr val="tx1"/>
                          </a:solidFill>
                          <a:latin typeface="Calibri" pitchFamily="34" charset="0"/>
                          <a:ea typeface="+mn-ea"/>
                          <a:cs typeface="+mn-cs"/>
                        </a:rPr>
                        <a:t>Produce a Site </a:t>
                      </a:r>
                      <a:r>
                        <a:rPr kumimoji="0" lang="en-GB" sz="1800" kern="1200" dirty="0">
                          <a:solidFill>
                            <a:schemeClr val="tx1"/>
                          </a:solidFill>
                          <a:latin typeface="Calibri" pitchFamily="34" charset="0"/>
                          <a:ea typeface="+mn-ea"/>
                          <a:cs typeface="+mn-cs"/>
                        </a:rPr>
                        <a:t>plan with </a:t>
                      </a:r>
                      <a:r>
                        <a:rPr kumimoji="0" lang="en-GB" sz="1800" kern="1200" dirty="0" smtClean="0">
                          <a:solidFill>
                            <a:schemeClr val="tx1"/>
                          </a:solidFill>
                          <a:latin typeface="Calibri" pitchFamily="34" charset="0"/>
                          <a:ea typeface="+mn-ea"/>
                          <a:cs typeface="+mn-cs"/>
                        </a:rPr>
                        <a:t>details of at </a:t>
                      </a:r>
                      <a:r>
                        <a:rPr kumimoji="0" lang="en-GB" sz="1800" kern="1200" dirty="0">
                          <a:solidFill>
                            <a:schemeClr val="tx1"/>
                          </a:solidFill>
                          <a:latin typeface="Calibri" pitchFamily="34" charset="0"/>
                          <a:ea typeface="+mn-ea"/>
                          <a:cs typeface="+mn-cs"/>
                        </a:rPr>
                        <a:t>least five pages </a:t>
                      </a:r>
                      <a:r>
                        <a:rPr kumimoji="0" lang="en-GB" sz="1800" kern="1200" dirty="0" smtClean="0">
                          <a:solidFill>
                            <a:schemeClr val="tx1"/>
                          </a:solidFill>
                          <a:latin typeface="Calibri" pitchFamily="34" charset="0"/>
                          <a:ea typeface="+mn-ea"/>
                          <a:cs typeface="+mn-cs"/>
                        </a:rPr>
                        <a:t>shown</a:t>
                      </a:r>
                      <a:endParaRPr kumimoji="0" lang="en-GB" sz="1800" kern="1200" dirty="0">
                        <a:solidFill>
                          <a:schemeClr val="tx1"/>
                        </a:solidFill>
                        <a:latin typeface="Calibri" pitchFamily="34" charset="0"/>
                        <a:ea typeface="+mn-ea"/>
                        <a:cs typeface="+mn-cs"/>
                      </a:endParaRPr>
                    </a:p>
                  </a:txBody>
                  <a:tcPr marL="68580" marR="68580" marT="0" marB="0" anchor="ctr"/>
                </a:tc>
              </a:tr>
              <a:tr h="394327">
                <a:tc>
                  <a:txBody>
                    <a:bodyPr/>
                    <a:lstStyle/>
                    <a:p>
                      <a:pPr marL="0" indent="0" algn="ctr" rtl="0" eaLnBrk="1" latinLnBrk="0" hangingPunct="1"/>
                      <a:endParaRPr kumimoji="0" lang="en-GB" sz="1400" b="0" kern="1200" dirty="0" smtClean="0">
                        <a:solidFill>
                          <a:schemeClr val="bg1"/>
                        </a:solidFill>
                        <a:latin typeface="Calibri" pitchFamily="34" charset="0"/>
                        <a:ea typeface="+mn-ea"/>
                        <a:cs typeface="+mn-cs"/>
                      </a:endParaRPr>
                    </a:p>
                  </a:txBody>
                  <a:tcPr anchor="ctr">
                    <a:noFill/>
                  </a:tcPr>
                </a:tc>
                <a:tc>
                  <a:txBody>
                    <a:bodyPr/>
                    <a:lstStyle/>
                    <a:p>
                      <a:pPr algn="just">
                        <a:spcAft>
                          <a:spcPts val="0"/>
                        </a:spcAft>
                      </a:pPr>
                      <a:r>
                        <a:rPr kumimoji="0" lang="en-GB" sz="1800" kern="1200" dirty="0" smtClean="0">
                          <a:solidFill>
                            <a:schemeClr val="tx1"/>
                          </a:solidFill>
                          <a:latin typeface="Calibri" pitchFamily="34" charset="0"/>
                          <a:ea typeface="+mn-ea"/>
                          <a:cs typeface="+mn-cs"/>
                        </a:rPr>
                        <a:t>Provide details of how the user will navigate between the pages</a:t>
                      </a:r>
                      <a:endParaRPr kumimoji="0" lang="en-GB" sz="1800" kern="1200" dirty="0">
                        <a:solidFill>
                          <a:schemeClr val="tx1"/>
                        </a:solidFill>
                        <a:latin typeface="Calibri" pitchFamily="34" charset="0"/>
                        <a:ea typeface="+mn-ea"/>
                        <a:cs typeface="+mn-cs"/>
                      </a:endParaRPr>
                    </a:p>
                  </a:txBody>
                  <a:tcPr marL="68580" marR="68580" marT="0" marB="0" anchor="ctr"/>
                </a:tc>
              </a:tr>
            </a:tbl>
          </a:graphicData>
        </a:graphic>
      </p:graphicFrame>
      <p:pic>
        <p:nvPicPr>
          <p:cNvPr id="2052" name="Picture 4" descr="http://www.web-designschool.com/wp-content/uploads/2011/08/WebSiteMapExampleAllLayers.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4933412"/>
            <a:ext cx="2601241" cy="151992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creatingmywebsite.com/images/Creating-a-Website-Plan.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9872" y="5013176"/>
            <a:ext cx="1871663"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483649524"/>
              </p:ext>
            </p:extLst>
          </p:nvPr>
        </p:nvGraphicFramePr>
        <p:xfrm>
          <a:off x="6300192" y="2076520"/>
          <a:ext cx="2519958" cy="4016776"/>
        </p:xfrm>
        <a:graphic>
          <a:graphicData uri="http://schemas.openxmlformats.org/drawingml/2006/table">
            <a:tbl>
              <a:tblPr firstRow="1" firstCol="1" lastRow="1" lastCol="1" bandRow="1" bandCol="1">
                <a:tableStyleId>{2D5ABB26-0587-4C30-8999-92F81FD0307C}</a:tableStyleId>
              </a:tblPr>
              <a:tblGrid>
                <a:gridCol w="2519958"/>
              </a:tblGrid>
              <a:tr h="381821">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Location of elements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Font, size and colour of text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Logo</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Page Heading</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Location and type of buttons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rgbClr val="FF0000"/>
                          </a:solidFill>
                          <a:effectLst/>
                          <a:latin typeface="Calibri" pitchFamily="34" charset="0"/>
                          <a:ea typeface="Times New Roman"/>
                          <a:cs typeface="Calibri" pitchFamily="34" charset="0"/>
                        </a:rPr>
                        <a:t>Clear indication of layout (M/D)</a:t>
                      </a:r>
                    </a:p>
                    <a:p>
                      <a:pPr marL="177800" indent="-177800" algn="l">
                        <a:spcAft>
                          <a:spcPts val="600"/>
                        </a:spcAft>
                        <a:buFontTx/>
                        <a:buBlip>
                          <a:blip r:embed="rId3"/>
                        </a:buBlip>
                      </a:pPr>
                      <a:r>
                        <a:rPr lang="en-GB" sz="1500" baseline="0" dirty="0" smtClean="0">
                          <a:solidFill>
                            <a:schemeClr val="tx2">
                              <a:lumMod val="60000"/>
                              <a:lumOff val="40000"/>
                            </a:schemeClr>
                          </a:solidFill>
                          <a:effectLst/>
                          <a:latin typeface="Calibri" pitchFamily="34" charset="0"/>
                          <a:ea typeface="Times New Roman"/>
                          <a:cs typeface="Calibri" pitchFamily="34" charset="0"/>
                        </a:rPr>
                        <a:t>Additional elements like external links or contact details. (D)</a:t>
                      </a:r>
                    </a:p>
                    <a:p>
                      <a:pPr marL="177800" indent="-177800" algn="l">
                        <a:spcAft>
                          <a:spcPts val="600"/>
                        </a:spcAft>
                        <a:buFontTx/>
                        <a:buBlip>
                          <a:blip r:embed="rId3"/>
                        </a:buBlip>
                      </a:pPr>
                      <a:r>
                        <a:rPr lang="en-GB" sz="1500" baseline="0" dirty="0" smtClean="0">
                          <a:solidFill>
                            <a:schemeClr val="tx2">
                              <a:lumMod val="60000"/>
                              <a:lumOff val="40000"/>
                            </a:schemeClr>
                          </a:solidFill>
                          <a:effectLst/>
                          <a:latin typeface="Calibri" pitchFamily="34" charset="0"/>
                          <a:ea typeface="Times New Roman"/>
                          <a:cs typeface="Calibri" pitchFamily="34" charset="0"/>
                        </a:rPr>
                        <a:t>Site map (D)</a:t>
                      </a:r>
                      <a:endParaRPr lang="en-GB" sz="1500" baseline="0" dirty="0">
                        <a:solidFill>
                          <a:schemeClr val="tx2">
                            <a:lumMod val="60000"/>
                            <a:lumOff val="40000"/>
                          </a:schemeClr>
                        </a:solidFill>
                        <a:effectLst/>
                        <a:latin typeface="Calibri" pitchFamily="34" charset="0"/>
                        <a:ea typeface="Times New Roman"/>
                        <a:cs typeface="Calibri" pitchFamily="34" charset="0"/>
                      </a:endParaRPr>
                    </a:p>
                    <a:p>
                      <a:pPr marL="177800" indent="-177800" algn="l">
                        <a:spcAft>
                          <a:spcPts val="600"/>
                        </a:spcAft>
                        <a:buFontTx/>
                        <a:buBlip>
                          <a:blip r:embed="rId3"/>
                        </a:buBlip>
                      </a:pP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LO1:</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Design a multimedia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dirty="0"/>
              <a:t>Smarts Leisure Park is situated in a forest near Southampton. It offers a range of </a:t>
            </a:r>
            <a:r>
              <a:rPr lang="en-GB" sz="1600" dirty="0" smtClean="0"/>
              <a:t>activities such </a:t>
            </a:r>
            <a:r>
              <a:rPr lang="en-GB" sz="1600" dirty="0"/>
              <a:t>as cycling, canoeing and nature trails.</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4288462623"/>
              </p:ext>
            </p:extLst>
          </p:nvPr>
        </p:nvGraphicFramePr>
        <p:xfrm>
          <a:off x="395536" y="2278259"/>
          <a:ext cx="5904656" cy="4144943"/>
        </p:xfrm>
        <a:graphic>
          <a:graphicData uri="http://schemas.openxmlformats.org/drawingml/2006/table">
            <a:tbl>
              <a:tblPr firstRow="1" bandRow="1">
                <a:tableStyleId>{2D5ABB26-0587-4C30-8999-92F81FD0307C}</a:tableStyleId>
              </a:tblPr>
              <a:tblGrid>
                <a:gridCol w="281174"/>
                <a:gridCol w="5623482"/>
              </a:tblGrid>
              <a:tr h="21084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latin typeface="Calibri" pitchFamily="34" charset="0"/>
                          <a:ea typeface="+mn-ea"/>
                          <a:cs typeface="+mn-cs"/>
                        </a:rPr>
                        <a:t>Now that the proposal has been agreed,</a:t>
                      </a:r>
                      <a:r>
                        <a:rPr kumimoji="0" lang="en-GB" sz="1600" kern="1200" baseline="0" dirty="0" smtClean="0">
                          <a:solidFill>
                            <a:schemeClr val="tx1"/>
                          </a:solidFill>
                          <a:latin typeface="Calibri" pitchFamily="34" charset="0"/>
                          <a:ea typeface="+mn-ea"/>
                          <a:cs typeface="+mn-cs"/>
                        </a:rPr>
                        <a:t> Smarts Leisure Park would like to see how the pages are likely going to be similar in layout to each other. They would like to see a design for the template file, called the house style page, this should indicate where the buttons are, the logo, the fonts, the text size and text colour will be, where the images will be placed etc. This should reflect the webpage layout as much as possible.</a:t>
                      </a:r>
                      <a:endParaRPr kumimoji="0" lang="en-GB" sz="105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405798">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3</a:t>
                      </a:r>
                    </a:p>
                  </a:txBody>
                  <a:tcPr anchor="ctr">
                    <a:solidFill>
                      <a:schemeClr val="accent2"/>
                    </a:solidFill>
                  </a:tcPr>
                </a:tc>
                <a:tc>
                  <a:txBody>
                    <a:bodyPr/>
                    <a:lstStyle/>
                    <a:p>
                      <a:r>
                        <a:rPr kumimoji="0" lang="en-GB" sz="1600" kern="1200" baseline="0" dirty="0" smtClean="0">
                          <a:solidFill>
                            <a:schemeClr val="tx1"/>
                          </a:solidFill>
                          <a:latin typeface="Calibri" pitchFamily="34" charset="0"/>
                          <a:ea typeface="+mn-ea"/>
                          <a:cs typeface="+mn-cs"/>
                        </a:rPr>
                        <a:t>Create an annotated document showing a suitable house style.</a:t>
                      </a: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b="1" kern="1200" dirty="0" smtClean="0">
                          <a:solidFill>
                            <a:srgbClr val="FF0000"/>
                          </a:solidFill>
                          <a:latin typeface="Calibri" pitchFamily="34" charset="0"/>
                          <a:ea typeface="+mn-ea"/>
                          <a:cs typeface="+mn-cs"/>
                        </a:rPr>
                        <a:t>Merit and Distinction</a:t>
                      </a:r>
                    </a:p>
                  </a:txBody>
                  <a:tcPr/>
                </a:tc>
              </a:tr>
              <a:tr h="303157">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3</a:t>
                      </a:r>
                    </a:p>
                  </a:txBody>
                  <a:tcPr anchor="ctr">
                    <a:solidFill>
                      <a:schemeClr val="accent2"/>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rgbClr val="FF0000"/>
                          </a:solidFill>
                          <a:latin typeface="Calibri" pitchFamily="34" charset="0"/>
                          <a:ea typeface="+mn-ea"/>
                          <a:cs typeface="+mn-cs"/>
                        </a:rPr>
                        <a:t>Make sure that your design is detailed enough to demonstrate a professional layout and capable of being produced.</a:t>
                      </a:r>
                      <a:endParaRPr lang="en-GB" sz="1600" kern="1200" baseline="0" dirty="0" smtClean="0">
                        <a:solidFill>
                          <a:srgbClr val="FF0000"/>
                        </a:solidFill>
                        <a:latin typeface="Calibri" pitchFamily="34" charset="0"/>
                        <a:ea typeface="+mn-ea"/>
                        <a:cs typeface="+mn-cs"/>
                      </a:endParaRPr>
                    </a:p>
                  </a:txBody>
                  <a:tcPr/>
                </a:tc>
              </a:tr>
              <a:tr h="262640">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lang="en-GB" sz="1400" kern="1200" dirty="0" smtClean="0">
                        <a:solidFill>
                          <a:srgbClr val="FF0000"/>
                        </a:solidFill>
                        <a:latin typeface="Calibri" pitchFamily="34" charset="0"/>
                        <a:ea typeface="+mn-ea"/>
                        <a:cs typeface="+mn-cs"/>
                      </a:endParaRPr>
                    </a:p>
                  </a:txBody>
                  <a:tcPr/>
                </a:tc>
              </a:tr>
              <a:tr h="321004">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600" b="1" kern="1200" dirty="0" smtClean="0">
                          <a:solidFill>
                            <a:schemeClr val="tx2">
                              <a:lumMod val="60000"/>
                              <a:lumOff val="40000"/>
                            </a:schemeClr>
                          </a:solidFill>
                          <a:latin typeface="Calibri" pitchFamily="34" charset="0"/>
                          <a:ea typeface="+mn-ea"/>
                          <a:cs typeface="+mn-cs"/>
                        </a:rPr>
                        <a:t>Distinction</a:t>
                      </a:r>
                    </a:p>
                  </a:txBody>
                  <a:tcPr/>
                </a:tc>
              </a:tr>
              <a:tr h="3810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b="0" kern="1200" dirty="0" smtClean="0">
                          <a:solidFill>
                            <a:schemeClr val="bg1"/>
                          </a:solidFill>
                          <a:latin typeface="Calibri" pitchFamily="34" charset="0"/>
                          <a:ea typeface="+mn-ea"/>
                          <a:cs typeface="+mn-cs"/>
                        </a:rPr>
                        <a:t>3</a:t>
                      </a:r>
                    </a:p>
                  </a:txBody>
                  <a:tcPr anchor="ctr">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600" kern="1200" dirty="0" smtClean="0">
                          <a:solidFill>
                            <a:schemeClr val="tx2">
                              <a:lumMod val="60000"/>
                              <a:lumOff val="40000"/>
                            </a:schemeClr>
                          </a:solidFill>
                          <a:latin typeface="Calibri" pitchFamily="34" charset="0"/>
                          <a:ea typeface="+mn-ea"/>
                          <a:cs typeface="+mn-cs"/>
                        </a:rPr>
                        <a:t>Additional features that are consistent on each page</a:t>
                      </a:r>
                    </a:p>
                  </a:txBody>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2434096101"/>
              </p:ext>
            </p:extLst>
          </p:nvPr>
        </p:nvGraphicFramePr>
        <p:xfrm>
          <a:off x="6372200" y="2076520"/>
          <a:ext cx="2447950" cy="4176581"/>
        </p:xfrm>
        <a:graphic>
          <a:graphicData uri="http://schemas.openxmlformats.org/drawingml/2006/table">
            <a:tbl>
              <a:tblPr firstRow="1" firstCol="1" lastRow="1" lastCol="1" bandRow="1" bandCol="1">
                <a:tableStyleId>{2D5ABB26-0587-4C30-8999-92F81FD0307C}</a:tableStyleId>
              </a:tblPr>
              <a:tblGrid>
                <a:gridCol w="2447950"/>
              </a:tblGrid>
              <a:tr h="381821">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634955">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Location of elements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Font, size and colour of text</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Logo</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chemeClr val="tx1"/>
                          </a:solidFill>
                          <a:effectLst/>
                          <a:latin typeface="Calibri" pitchFamily="34" charset="0"/>
                          <a:ea typeface="Times New Roman"/>
                          <a:cs typeface="Calibri" pitchFamily="34" charset="0"/>
                        </a:rPr>
                        <a:t>Named images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rgbClr val="FF0000"/>
                          </a:solidFill>
                          <a:effectLst/>
                          <a:latin typeface="Calibri" pitchFamily="34" charset="0"/>
                          <a:ea typeface="Times New Roman"/>
                          <a:cs typeface="Calibri" pitchFamily="34" charset="0"/>
                        </a:rPr>
                        <a:t>Clear indication of elements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500" baseline="0" dirty="0" smtClean="0">
                          <a:solidFill>
                            <a:srgbClr val="FF0000"/>
                          </a:solidFill>
                          <a:effectLst/>
                          <a:latin typeface="Calibri" pitchFamily="34" charset="0"/>
                          <a:ea typeface="Times New Roman"/>
                          <a:cs typeface="Calibri" pitchFamily="34" charset="0"/>
                        </a:rPr>
                        <a:t>Appropriateness of Layout (M/D)</a:t>
                      </a:r>
                    </a:p>
                    <a:p>
                      <a:pPr marL="177800" indent="-177800" algn="l">
                        <a:spcAft>
                          <a:spcPts val="600"/>
                        </a:spcAft>
                        <a:buFontTx/>
                        <a:buBlip>
                          <a:blip r:embed="rId3"/>
                        </a:buBlip>
                      </a:pPr>
                      <a:r>
                        <a:rPr lang="en-GB" sz="1500" baseline="0" dirty="0" smtClean="0">
                          <a:solidFill>
                            <a:schemeClr val="tx2">
                              <a:lumMod val="60000"/>
                              <a:lumOff val="40000"/>
                            </a:schemeClr>
                          </a:solidFill>
                          <a:effectLst/>
                          <a:latin typeface="Calibri" pitchFamily="34" charset="0"/>
                          <a:ea typeface="Times New Roman"/>
                          <a:cs typeface="Calibri" pitchFamily="34" charset="0"/>
                        </a:rPr>
                        <a:t>Additional elements like external links or contact details. (D)</a:t>
                      </a:r>
                    </a:p>
                    <a:p>
                      <a:pPr marL="177800" indent="-177800" algn="l">
                        <a:spcAft>
                          <a:spcPts val="600"/>
                        </a:spcAft>
                        <a:buFontTx/>
                        <a:buBlip>
                          <a:blip r:embed="rId3"/>
                        </a:buBlip>
                      </a:pPr>
                      <a:r>
                        <a:rPr lang="en-GB" sz="1500" baseline="0" dirty="0" smtClean="0">
                          <a:solidFill>
                            <a:schemeClr val="tx2">
                              <a:lumMod val="60000"/>
                              <a:lumOff val="40000"/>
                            </a:schemeClr>
                          </a:solidFill>
                          <a:effectLst/>
                          <a:latin typeface="Calibri" pitchFamily="34" charset="0"/>
                          <a:ea typeface="Times New Roman"/>
                          <a:cs typeface="Calibri" pitchFamily="34" charset="0"/>
                        </a:rPr>
                        <a:t>Site map (D)</a:t>
                      </a:r>
                      <a:endParaRPr lang="en-GB" sz="1500" baseline="0" dirty="0">
                        <a:solidFill>
                          <a:schemeClr val="tx2">
                            <a:lumMod val="60000"/>
                            <a:lumOff val="40000"/>
                          </a:schemeClr>
                        </a:solidFill>
                        <a:effectLst/>
                        <a:latin typeface="Calibri" pitchFamily="34" charset="0"/>
                        <a:ea typeface="Times New Roman"/>
                        <a:cs typeface="Calibri" pitchFamily="34" charset="0"/>
                      </a:endParaRPr>
                    </a:p>
                    <a:p>
                      <a:pPr marL="177800" indent="-177800" algn="l">
                        <a:spcAft>
                          <a:spcPts val="600"/>
                        </a:spcAft>
                        <a:buFontTx/>
                        <a:buBlip>
                          <a:blip r:embed="rId3"/>
                        </a:buBlip>
                      </a:pP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LO1:</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Design a multimedia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dirty="0"/>
              <a:t>Smarts Leisure Park is situated in a forest near Southampton. It offers a range of </a:t>
            </a:r>
            <a:r>
              <a:rPr lang="en-GB" sz="1600" dirty="0" smtClean="0"/>
              <a:t>activities such </a:t>
            </a:r>
            <a:r>
              <a:rPr lang="en-GB" sz="1600" dirty="0"/>
              <a:t>as cycling, canoeing and nature trails.</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706848720"/>
              </p:ext>
            </p:extLst>
          </p:nvPr>
        </p:nvGraphicFramePr>
        <p:xfrm>
          <a:off x="395536" y="2276872"/>
          <a:ext cx="5832648" cy="3768993"/>
        </p:xfrm>
        <a:graphic>
          <a:graphicData uri="http://schemas.openxmlformats.org/drawingml/2006/table">
            <a:tbl>
              <a:tblPr firstRow="1" bandRow="1">
                <a:tableStyleId>{2D5ABB26-0587-4C30-8999-92F81FD0307C}</a:tableStyleId>
              </a:tblPr>
              <a:tblGrid>
                <a:gridCol w="277745"/>
                <a:gridCol w="5554903"/>
              </a:tblGrid>
              <a:tr h="149362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solidFill>
                            <a:schemeClr val="tx1"/>
                          </a:solidFill>
                          <a:latin typeface="Calibri" pitchFamily="34" charset="0"/>
                          <a:ea typeface="+mn-ea"/>
                          <a:cs typeface="+mn-cs"/>
                        </a:rPr>
                        <a:t>Using the template file created from the previous task, Smarts Leisure Park would like to see the designs for the five pages.</a:t>
                      </a:r>
                      <a:r>
                        <a:rPr kumimoji="0" lang="en-GB" sz="1600" kern="1200" baseline="0" dirty="0" smtClean="0">
                          <a:solidFill>
                            <a:schemeClr val="tx1"/>
                          </a:solidFill>
                          <a:latin typeface="Calibri" pitchFamily="34" charset="0"/>
                          <a:ea typeface="+mn-ea"/>
                          <a:cs typeface="+mn-cs"/>
                        </a:rPr>
                        <a:t> They would like an indication of elements that you plan to have on each page. </a:t>
                      </a:r>
                      <a:endParaRPr kumimoji="0" lang="en-GB" sz="105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569474">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4</a:t>
                      </a:r>
                    </a:p>
                  </a:txBody>
                  <a:tcPr anchor="ctr">
                    <a:solidFill>
                      <a:schemeClr val="accent2"/>
                    </a:solidFill>
                  </a:tcPr>
                </a:tc>
                <a:tc>
                  <a:txBody>
                    <a:bodyPr/>
                    <a:lstStyle/>
                    <a:p>
                      <a:r>
                        <a:rPr kumimoji="0" lang="en-GB" sz="1600" kern="1200" baseline="0" dirty="0" smtClean="0">
                          <a:solidFill>
                            <a:schemeClr val="tx1"/>
                          </a:solidFill>
                          <a:latin typeface="Calibri" pitchFamily="34" charset="0"/>
                          <a:ea typeface="+mn-ea"/>
                          <a:cs typeface="+mn-cs"/>
                        </a:rPr>
                        <a:t>Create an annotated Page Plan for each page showing the location of the elements for your Website.</a:t>
                      </a:r>
                    </a:p>
                  </a:txBody>
                  <a:tcPr/>
                </a:tc>
              </a:tr>
              <a:tr h="339578">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b="1" kern="1200" dirty="0" smtClean="0">
                          <a:solidFill>
                            <a:srgbClr val="FF0000"/>
                          </a:solidFill>
                          <a:latin typeface="Calibri" pitchFamily="34" charset="0"/>
                          <a:ea typeface="+mn-ea"/>
                          <a:cs typeface="+mn-cs"/>
                        </a:rPr>
                        <a:t>Merit and Distinction</a:t>
                      </a:r>
                    </a:p>
                  </a:txBody>
                  <a:tcPr/>
                </a:tc>
              </a:tr>
              <a:tr h="331010">
                <a:tc>
                  <a:txBody>
                    <a:bodyPr/>
                    <a:lstStyle/>
                    <a:p>
                      <a:pPr marL="0" indent="0" algn="ctr" rtl="0" eaLnBrk="1" latinLnBrk="0" hangingPunct="1"/>
                      <a:r>
                        <a:rPr kumimoji="0" lang="en-GB" sz="1200" b="0" kern="1200" dirty="0" smtClean="0">
                          <a:solidFill>
                            <a:schemeClr val="bg1"/>
                          </a:solidFill>
                          <a:latin typeface="Calibri" pitchFamily="34" charset="0"/>
                          <a:ea typeface="+mn-ea"/>
                          <a:cs typeface="+mn-cs"/>
                        </a:rPr>
                        <a:t>4</a:t>
                      </a:r>
                    </a:p>
                  </a:txBody>
                  <a:tcPr anchor="ctr">
                    <a:solidFill>
                      <a:schemeClr val="accent2"/>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rgbClr val="FF0000"/>
                          </a:solidFill>
                          <a:latin typeface="Calibri" pitchFamily="34" charset="0"/>
                          <a:ea typeface="+mn-ea"/>
                          <a:cs typeface="+mn-cs"/>
                        </a:rPr>
                        <a:t>Make sure that your designs are detailed enough to demonstrate a professional layout and capable of being produced.</a:t>
                      </a:r>
                      <a:endParaRPr lang="en-GB" sz="1600" kern="1200" baseline="0" dirty="0" smtClean="0">
                        <a:solidFill>
                          <a:srgbClr val="FF0000"/>
                        </a:solidFill>
                        <a:latin typeface="Calibri" pitchFamily="34" charset="0"/>
                        <a:ea typeface="+mn-ea"/>
                        <a:cs typeface="+mn-cs"/>
                      </a:endParaRPr>
                    </a:p>
                  </a:txBody>
                  <a:tcPr/>
                </a:tc>
              </a:tr>
              <a:tr h="269751">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lang="en-GB" sz="1400" kern="1200" dirty="0" smtClean="0">
                        <a:solidFill>
                          <a:srgbClr val="FF0000"/>
                        </a:solidFill>
                        <a:latin typeface="Calibri" pitchFamily="34" charset="0"/>
                        <a:ea typeface="+mn-ea"/>
                        <a:cs typeface="+mn-cs"/>
                      </a:endParaRPr>
                    </a:p>
                  </a:txBody>
                  <a:tcPr/>
                </a:tc>
              </a:tr>
              <a:tr h="329696">
                <a:tc>
                  <a:txBody>
                    <a:bodyPr/>
                    <a:lstStyle/>
                    <a:p>
                      <a:pPr marL="0" indent="0" algn="ctr" rtl="0" eaLnBrk="1" latinLnBrk="0" hangingPunct="1"/>
                      <a:endParaRPr kumimoji="0" lang="en-GB" sz="1200" b="0" kern="1200" dirty="0" smtClean="0">
                        <a:solidFill>
                          <a:schemeClr val="bg1"/>
                        </a:solidFill>
                        <a:latin typeface="Calibri" pitchFamily="34" charset="0"/>
                        <a:ea typeface="+mn-ea"/>
                        <a:cs typeface="+mn-cs"/>
                      </a:endParaRPr>
                    </a:p>
                  </a:txBody>
                  <a:tcPr anchor="c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600" b="1" kern="1200" dirty="0" smtClean="0">
                          <a:solidFill>
                            <a:schemeClr val="tx2">
                              <a:lumMod val="60000"/>
                              <a:lumOff val="40000"/>
                            </a:schemeClr>
                          </a:solidFill>
                          <a:latin typeface="Calibri" pitchFamily="34" charset="0"/>
                          <a:ea typeface="+mn-ea"/>
                          <a:cs typeface="+mn-cs"/>
                        </a:rPr>
                        <a:t>Distinction</a:t>
                      </a:r>
                    </a:p>
                  </a:txBody>
                  <a:tcPr/>
                </a:tc>
              </a:tr>
              <a:tr h="4160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b="0" kern="1200" dirty="0" smtClean="0">
                          <a:solidFill>
                            <a:schemeClr val="bg1"/>
                          </a:solidFill>
                          <a:latin typeface="Calibri" pitchFamily="34" charset="0"/>
                          <a:ea typeface="+mn-ea"/>
                          <a:cs typeface="+mn-cs"/>
                        </a:rPr>
                        <a:t>4</a:t>
                      </a:r>
                    </a:p>
                  </a:txBody>
                  <a:tcPr anchor="ctr">
                    <a:solidFill>
                      <a:schemeClr val="tx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600" kern="1200" dirty="0" smtClean="0">
                          <a:solidFill>
                            <a:schemeClr val="tx2">
                              <a:lumMod val="60000"/>
                              <a:lumOff val="40000"/>
                            </a:schemeClr>
                          </a:solidFill>
                          <a:latin typeface="Calibri" pitchFamily="34" charset="0"/>
                          <a:ea typeface="+mn-ea"/>
                          <a:cs typeface="+mn-cs"/>
                        </a:rPr>
                        <a:t>Additional features that are consistent on each page.</a:t>
                      </a:r>
                    </a:p>
                  </a:txBody>
                  <a:tcPr/>
                </a:tc>
              </a:tr>
            </a:tbl>
          </a:graphicData>
        </a:graphic>
      </p:graphicFrame>
    </p:spTree>
    <p:extLst>
      <p:ext uri="{BB962C8B-B14F-4D97-AF65-F5344CB8AC3E}">
        <p14:creationId xmlns:p14="http://schemas.microsoft.com/office/powerpoint/2010/main" val="2137493419"/>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1 – Task 5</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339576686"/>
              </p:ext>
            </p:extLst>
          </p:nvPr>
        </p:nvGraphicFramePr>
        <p:xfrm>
          <a:off x="6408514" y="2060848"/>
          <a:ext cx="2411958" cy="35578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2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ALT Tags will take 30 seconds to add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Limiting down size of the options</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chemeClr val="tx1"/>
                          </a:solidFill>
                          <a:effectLst/>
                          <a:latin typeface="Calibri" pitchFamily="34" charset="0"/>
                          <a:ea typeface="Times New Roman"/>
                          <a:cs typeface="Calibri" pitchFamily="34" charset="0"/>
                        </a:rPr>
                        <a:t>Ease of use</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rgbClr val="FF0000"/>
                          </a:solidFill>
                          <a:effectLst/>
                          <a:latin typeface="Calibri" pitchFamily="34" charset="0"/>
                          <a:ea typeface="Times New Roman"/>
                          <a:cs typeface="Calibri" pitchFamily="34" charset="0"/>
                        </a:rPr>
                        <a:t>Consideration of customers needs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400" baseline="0" dirty="0" smtClean="0">
                          <a:solidFill>
                            <a:srgbClr val="FF0000"/>
                          </a:solidFill>
                          <a:effectLst/>
                          <a:latin typeface="Calibri" pitchFamily="34" charset="0"/>
                          <a:ea typeface="Times New Roman"/>
                          <a:cs typeface="Calibri" pitchFamily="34" charset="0"/>
                        </a:rPr>
                        <a:t>Sound Understanding of choices (M/D)</a:t>
                      </a:r>
                    </a:p>
                    <a:p>
                      <a:pPr marL="177800" indent="-177800" algn="l">
                        <a:spcAft>
                          <a:spcPts val="600"/>
                        </a:spcAft>
                        <a:buFontTx/>
                        <a:buBlip>
                          <a:blip r:embed="rId3"/>
                        </a:buBlip>
                      </a:pPr>
                      <a:r>
                        <a:rPr lang="en-GB" sz="1400" baseline="0" dirty="0" smtClean="0">
                          <a:solidFill>
                            <a:srgbClr val="00B0F0"/>
                          </a:solidFill>
                          <a:effectLst/>
                          <a:latin typeface="Calibri" pitchFamily="34" charset="0"/>
                          <a:ea typeface="Times New Roman"/>
                          <a:cs typeface="Calibri" pitchFamily="34" charset="0"/>
                        </a:rPr>
                        <a:t>Thorough Understanding of options (D)</a:t>
                      </a:r>
                      <a:endParaRPr lang="en-GB" sz="1200" baseline="0" dirty="0">
                        <a:solidFill>
                          <a:srgbClr val="00B0F0"/>
                        </a:solidFill>
                        <a:effectLst/>
                        <a:latin typeface="Calibri" pitchFamily="34" charset="0"/>
                        <a:ea typeface="Times New Roman"/>
                        <a:cs typeface="Calibri" pitchFamily="34" charset="0"/>
                      </a:endParaRPr>
                    </a:p>
                    <a:p>
                      <a:pPr marL="177800" indent="-177800" algn="l">
                        <a:spcAft>
                          <a:spcPts val="600"/>
                        </a:spcAft>
                        <a:buFontTx/>
                        <a:buBlip>
                          <a:blip r:embed="rId3"/>
                        </a:buBlip>
                      </a:pPr>
                      <a:endParaRPr lang="en-GB" sz="14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US" sz="1600" b="1" dirty="0">
                <a:latin typeface="Calibri" pitchFamily="34" charset="0"/>
                <a:ea typeface="Calibri" pitchFamily="34" charset="0"/>
                <a:cs typeface="Calibri" pitchFamily="34" charset="0"/>
              </a:rPr>
              <a:t>LO1:</a:t>
            </a:r>
            <a:r>
              <a:rPr lang="en-US" sz="1600" dirty="0">
                <a:latin typeface="Calibri" pitchFamily="34" charset="0"/>
                <a:ea typeface="Calibri" pitchFamily="34" charset="0"/>
                <a:cs typeface="Calibri" pitchFamily="34" charset="0"/>
              </a:rPr>
              <a:t> </a:t>
            </a:r>
            <a:r>
              <a:rPr lang="en-GB" sz="1600" dirty="0">
                <a:latin typeface="Calibri" pitchFamily="34" charset="0"/>
              </a:rPr>
              <a:t>Be able to </a:t>
            </a:r>
            <a:r>
              <a:rPr lang="en-GB" sz="1600" dirty="0"/>
              <a:t>Design a multimedia website</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84775"/>
          </a:xfrm>
          <a:prstGeom prst="rect">
            <a:avLst/>
          </a:prstGeom>
        </p:spPr>
        <p:txBody>
          <a:bodyPr wrap="square">
            <a:spAutoFit/>
          </a:bodyPr>
          <a:lstStyle/>
          <a:p>
            <a:r>
              <a:rPr lang="en-GB" sz="1600" dirty="0"/>
              <a:t>Smarts Leisure Park is situated in a forest near Southampton. It offers a range of </a:t>
            </a:r>
            <a:r>
              <a:rPr lang="en-GB" sz="1600" dirty="0" smtClean="0"/>
              <a:t>activities such </a:t>
            </a:r>
            <a:r>
              <a:rPr lang="en-GB" sz="1600" dirty="0"/>
              <a:t>as cycling, canoeing and nature trails.</a:t>
            </a:r>
            <a:endParaRPr lang="en-GB" sz="1600" dirty="0">
              <a:latin typeface="Calibri" pitchFamily="34" charset="0"/>
              <a:cs typeface="Calibri" pitchFamily="34" charset="0"/>
            </a:endParaRPr>
          </a:p>
        </p:txBody>
      </p:sp>
      <p:graphicFrame>
        <p:nvGraphicFramePr>
          <p:cNvPr id="50" name="Table 49"/>
          <p:cNvGraphicFramePr>
            <a:graphicFrameLocks noGrp="1"/>
          </p:cNvGraphicFramePr>
          <p:nvPr>
            <p:extLst>
              <p:ext uri="{D42A27DB-BD31-4B8C-83A1-F6EECF244321}">
                <p14:modId xmlns:p14="http://schemas.microsoft.com/office/powerpoint/2010/main" val="3064258631"/>
              </p:ext>
            </p:extLst>
          </p:nvPr>
        </p:nvGraphicFramePr>
        <p:xfrm>
          <a:off x="395536" y="2348880"/>
          <a:ext cx="5832648" cy="3718560"/>
        </p:xfrm>
        <a:graphic>
          <a:graphicData uri="http://schemas.openxmlformats.org/drawingml/2006/table">
            <a:tbl>
              <a:tblPr firstRow="1" bandRow="1">
                <a:tableStyleId>{2D5ABB26-0587-4C30-8999-92F81FD0307C}</a:tableStyleId>
              </a:tblPr>
              <a:tblGrid>
                <a:gridCol w="5832648"/>
              </a:tblGrid>
              <a:tr h="3718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5 (P, M, D)</a:t>
                      </a:r>
                    </a:p>
                    <a:p>
                      <a:r>
                        <a:rPr kumimoji="0" lang="en-GB" sz="2000" b="0" i="0" u="none" strike="noStrike" kern="1200" baseline="0" dirty="0" smtClean="0">
                          <a:solidFill>
                            <a:schemeClr val="tx1"/>
                          </a:solidFill>
                          <a:latin typeface="+mn-lt"/>
                          <a:ea typeface="+mn-ea"/>
                          <a:cs typeface="+mn-cs"/>
                        </a:rPr>
                        <a:t>You need to understand the importance of making your web products accessible to people with visual impairments. You will learn how to improve the accessibility of products by:</a:t>
                      </a:r>
                    </a:p>
                    <a:p>
                      <a:pPr marL="457200" indent="-266700">
                        <a:buFont typeface="Arial" pitchFamily="34" charset="0"/>
                        <a:buChar char="•"/>
                      </a:pPr>
                      <a:r>
                        <a:rPr kumimoji="0" lang="en-GB" sz="2000" b="0" i="0" u="none" strike="noStrike" kern="1200" baseline="0" dirty="0" smtClean="0">
                          <a:solidFill>
                            <a:schemeClr val="tx1"/>
                          </a:solidFill>
                          <a:latin typeface="+mn-lt"/>
                          <a:ea typeface="+mn-ea"/>
                          <a:cs typeface="+mn-cs"/>
                        </a:rPr>
                        <a:t>avoiding colour combinations such as red and green on your web pages</a:t>
                      </a:r>
                    </a:p>
                    <a:p>
                      <a:pPr marL="457200" indent="-266700">
                        <a:buFont typeface="Arial" pitchFamily="34" charset="0"/>
                        <a:buChar char="•"/>
                      </a:pPr>
                      <a:r>
                        <a:rPr kumimoji="0" lang="en-GB" sz="2000" b="0" i="0" u="none" strike="noStrike" kern="1200" baseline="0" dirty="0" smtClean="0">
                          <a:solidFill>
                            <a:schemeClr val="tx1"/>
                          </a:solidFill>
                          <a:latin typeface="+mn-lt"/>
                          <a:ea typeface="+mn-ea"/>
                          <a:cs typeface="+mn-cs"/>
                        </a:rPr>
                        <a:t>using a high contrast between text and background</a:t>
                      </a:r>
                    </a:p>
                    <a:p>
                      <a:pPr marL="457200" indent="-266700">
                        <a:buFont typeface="Arial" pitchFamily="34" charset="0"/>
                        <a:buChar char="•"/>
                      </a:pPr>
                      <a:r>
                        <a:rPr kumimoji="0" lang="en-GB" sz="2000" b="0" i="0" u="none" strike="noStrike" kern="1200" baseline="0" dirty="0" smtClean="0">
                          <a:solidFill>
                            <a:schemeClr val="tx1"/>
                          </a:solidFill>
                          <a:latin typeface="+mn-lt"/>
                          <a:ea typeface="+mn-ea"/>
                          <a:cs typeface="+mn-cs"/>
                        </a:rPr>
                        <a:t>adding ALT (alternative) text to images</a:t>
                      </a:r>
                    </a:p>
                    <a:p>
                      <a:pPr marL="457200" indent="-266700">
                        <a:buFont typeface="Arial" pitchFamily="34" charset="0"/>
                        <a:buChar char="•"/>
                      </a:pPr>
                      <a:r>
                        <a:rPr kumimoji="0" lang="en-GB" sz="2000" b="0" i="0" u="none" strike="noStrike" kern="1200" baseline="0" dirty="0" smtClean="0">
                          <a:solidFill>
                            <a:schemeClr val="tx1"/>
                          </a:solidFill>
                          <a:latin typeface="+mn-lt"/>
                          <a:ea typeface="+mn-ea"/>
                          <a:cs typeface="+mn-cs"/>
                        </a:rPr>
                        <a:t>using scaleable fonts.</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DD945F-B7B0-4691-A0D0-E2EAD6DA23B3}">
  <ds:schemaRef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22857</TotalTime>
  <Words>1801</Words>
  <Application>Microsoft Office PowerPoint</Application>
  <PresentationFormat>On-screen Show (4:3)</PresentationFormat>
  <Paragraphs>223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BrookeWeston</vt:lpstr>
      <vt:lpstr>PowerPoint Presentation</vt:lpstr>
      <vt:lpstr>Assignment Scenario</vt:lpstr>
      <vt:lpstr>Assignment Scenario</vt:lpstr>
      <vt:lpstr>Learning Outcome 1 – Assignment</vt:lpstr>
      <vt:lpstr>Learning Outcome 1 – Task 1</vt:lpstr>
      <vt:lpstr>Learning Outcome 1 – Task 2</vt:lpstr>
      <vt:lpstr>Learning Outcome 1 – Task 3</vt:lpstr>
      <vt:lpstr>Learning Outcome 1 – Task 4</vt:lpstr>
      <vt:lpstr>Learning Outcome 1 – Task 5</vt:lpstr>
      <vt:lpstr>Learning Outcome 1 – Task 5</vt:lpstr>
      <vt:lpstr>LO1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LO1 Cambridge L2</dc:title>
  <dc:subject>eBusiness</dc:subject>
  <dc:creator>KPA</dc:creator>
  <cp:lastModifiedBy>Stephen Rafferty</cp:lastModifiedBy>
  <cp:revision>1071</cp:revision>
  <cp:lastPrinted>2012-09-28T14:36:43Z</cp:lastPrinted>
  <dcterms:created xsi:type="dcterms:W3CDTF">2008-03-12T11:01:44Z</dcterms:created>
  <dcterms:modified xsi:type="dcterms:W3CDTF">2014-06-17T08:31:00Z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